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57" autoAdjust="0"/>
  </p:normalViewPr>
  <p:slideViewPr>
    <p:cSldViewPr>
      <p:cViewPr>
        <p:scale>
          <a:sx n="59" d="100"/>
          <a:sy n="59" d="100"/>
        </p:scale>
        <p:origin x="-1140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53498-9C8B-4FA3-A110-01E93FE6004F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741FF-1ADD-463D-AA0D-25A06E2F6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5845E-9EB9-4922-8C16-770FCAD1A84F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6F766-8EEA-432F-86E2-BE3F7D963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5857C-A694-4870-A780-898F7B916245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4A57B-5BF0-48EC-9CFA-14A5518A3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FB3EC-D4CD-446F-B005-EB0F6B17AEF5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B60C-A185-4986-A7EA-21485D148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4DF23-F9F8-4AFF-AD23-A9144B42EAD1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83DA6-FEF2-42AB-8236-DFB46C0F0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B77B0-5D70-42BD-9641-52FA8654A243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0C9A1-5D3D-4CED-92F6-CB7637B44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5E9C1-471A-417C-9A30-DFBB0CE963E6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7D756-DF3B-4920-A5C4-3FEEB492D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15BA2-81A2-43B9-A5CF-E6E26592FF7B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CF555-2AB4-4F38-AB0A-1F9B86BD7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CD6F9-64E2-4E3E-9926-CEB19B563D68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9658-69F4-4EBA-B1A0-18CC417B16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69832-A5C0-4ED3-B070-E3DDD162D848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8326A-3A86-47F4-BFEB-91C3BD0B1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82D13-5ACC-4F0F-86FF-C0A196754D19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B4CB-DC2F-4DEA-B07D-6439019B7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EA58B-4AE0-4474-8F06-8B96A9CF4B7E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93E1-A13A-40C3-AE93-1502E3441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B429EF-113D-45F9-BCED-7D1A8373FD4A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DB5CB2-054F-486A-A904-81E64C40F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339" name="Rectang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i="1" smtClean="0">
                <a:latin typeface="Arial" charset="0"/>
              </a:rPr>
              <a:t>Решение Совета депутатов муниципального образования «Приморско-Куйский сельсовет» Ненецкого автономного округа от 30 декабря 2015 года № 134</a:t>
            </a:r>
          </a:p>
        </p:txBody>
      </p:sp>
      <p:sp>
        <p:nvSpPr>
          <p:cNvPr id="14340" name="Rectangle 7"/>
          <p:cNvSpPr>
            <a:spLocks noGrp="1"/>
          </p:cNvSpPr>
          <p:nvPr>
            <p:ph type="subTitle" idx="1"/>
          </p:nvPr>
        </p:nvSpPr>
        <p:spPr>
          <a:xfrm>
            <a:off x="755650" y="4221163"/>
            <a:ext cx="7777163" cy="2160587"/>
          </a:xfrm>
        </p:spPr>
        <p:txBody>
          <a:bodyPr/>
          <a:lstStyle/>
          <a:p>
            <a:r>
              <a:rPr lang="ru-RU" sz="2400" b="1" i="1" smtClean="0">
                <a:solidFill>
                  <a:schemeClr val="tx1"/>
                </a:solidFill>
                <a:latin typeface="Arial" charset="0"/>
              </a:rPr>
              <a:t>«О бюджете муниципального образования «Приморско-Куйский сельсовет» Ненецкого автономного округа на 2016 год»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533" name="Прямоугольник 4"/>
          <p:cNvSpPr>
            <a:spLocks noChangeArrowheads="1"/>
          </p:cNvSpPr>
          <p:nvPr/>
        </p:nvSpPr>
        <p:spPr bwMode="auto">
          <a:xfrm>
            <a:off x="2627313" y="333375"/>
            <a:ext cx="35258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1" name="Диаграмма 8"/>
          <p:cNvGraphicFramePr>
            <a:graphicFrameLocks/>
          </p:cNvGraphicFramePr>
          <p:nvPr/>
        </p:nvGraphicFramePr>
        <p:xfrm>
          <a:off x="-101600" y="1268413"/>
          <a:ext cx="9245600" cy="5834062"/>
        </p:xfrm>
        <a:graphic>
          <a:graphicData uri="http://schemas.openxmlformats.org/presentationml/2006/ole">
            <p:oleObj spid="_x0000_s22531" name="Worksheet" r:id="rId3" imgW="9242337" imgH="5834378" progId="Excel.Sheet.8">
              <p:embed/>
            </p:oleObj>
          </a:graphicData>
        </a:graphic>
      </p:graphicFrame>
      <p:sp>
        <p:nvSpPr>
          <p:cNvPr id="22534" name="TextBox 1"/>
          <p:cNvSpPr txBox="1">
            <a:spLocks noChangeArrowheads="1"/>
          </p:cNvSpPr>
          <p:nvPr/>
        </p:nvSpPr>
        <p:spPr bwMode="auto">
          <a:xfrm>
            <a:off x="784860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557" name="Прямоугольник 4"/>
          <p:cNvSpPr>
            <a:spLocks noChangeArrowheads="1"/>
          </p:cNvSpPr>
          <p:nvPr/>
        </p:nvSpPr>
        <p:spPr bwMode="auto">
          <a:xfrm>
            <a:off x="0" y="1889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5" name="Диаграмма 5"/>
          <p:cNvGraphicFramePr>
            <a:graphicFrameLocks/>
          </p:cNvGraphicFramePr>
          <p:nvPr/>
        </p:nvGraphicFramePr>
        <p:xfrm>
          <a:off x="0" y="1052513"/>
          <a:ext cx="9144000" cy="5805487"/>
        </p:xfrm>
        <a:graphic>
          <a:graphicData uri="http://schemas.openxmlformats.org/presentationml/2006/ole">
            <p:oleObj spid="_x0000_s23555" name="Worksheet" r:id="rId3" imgW="9382065" imgH="5572239" progId="Excel.Sheet.8">
              <p:embed/>
            </p:oleObj>
          </a:graphicData>
        </a:graphic>
      </p:graphicFrame>
      <p:sp>
        <p:nvSpPr>
          <p:cNvPr id="23558" name="TextBox 1"/>
          <p:cNvSpPr txBox="1">
            <a:spLocks noChangeArrowheads="1"/>
          </p:cNvSpPr>
          <p:nvPr/>
        </p:nvSpPr>
        <p:spPr bwMode="auto">
          <a:xfrm>
            <a:off x="774065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581" name="Прямоугольник 4"/>
          <p:cNvSpPr>
            <a:spLocks noChangeArrowheads="1"/>
          </p:cNvSpPr>
          <p:nvPr/>
        </p:nvSpPr>
        <p:spPr bwMode="auto">
          <a:xfrm>
            <a:off x="2339975" y="333375"/>
            <a:ext cx="39893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Национальная   экономика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9" name="Диаграмма 5"/>
          <p:cNvGraphicFramePr>
            <a:graphicFrameLocks/>
          </p:cNvGraphicFramePr>
          <p:nvPr/>
        </p:nvGraphicFramePr>
        <p:xfrm>
          <a:off x="0" y="1028700"/>
          <a:ext cx="9144000" cy="5829300"/>
        </p:xfrm>
        <a:graphic>
          <a:graphicData uri="http://schemas.openxmlformats.org/presentationml/2006/ole">
            <p:oleObj spid="_x0000_s24579" name="Worksheet" r:id="rId3" imgW="9382065" imgH="5829216" progId="Excel.Sheet.8">
              <p:embed/>
            </p:oleObj>
          </a:graphicData>
        </a:graphic>
      </p:graphicFrame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7848600" y="14128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605" name="Прямоугольник 4"/>
          <p:cNvSpPr>
            <a:spLocks noChangeArrowheads="1"/>
          </p:cNvSpPr>
          <p:nvPr/>
        </p:nvSpPr>
        <p:spPr bwMode="auto">
          <a:xfrm>
            <a:off x="2051050" y="333375"/>
            <a:ext cx="5194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3" name="Диаграмма 5"/>
          <p:cNvGraphicFramePr>
            <a:graphicFrameLocks/>
          </p:cNvGraphicFramePr>
          <p:nvPr/>
        </p:nvGraphicFramePr>
        <p:xfrm>
          <a:off x="-150813" y="1025525"/>
          <a:ext cx="9294813" cy="5829300"/>
        </p:xfrm>
        <a:graphic>
          <a:graphicData uri="http://schemas.openxmlformats.org/presentationml/2006/ole">
            <p:oleObj spid="_x0000_s25603" name="Worksheet" r:id="rId3" imgW="9544029" imgH="5829216" progId="Excel.Sheet.8">
              <p:embed/>
            </p:oleObj>
          </a:graphicData>
        </a:graphic>
      </p:graphicFrame>
      <p:sp>
        <p:nvSpPr>
          <p:cNvPr id="25606" name="TextBox 1"/>
          <p:cNvSpPr txBox="1">
            <a:spLocks noChangeArrowheads="1"/>
          </p:cNvSpPr>
          <p:nvPr/>
        </p:nvSpPr>
        <p:spPr bwMode="auto">
          <a:xfrm>
            <a:off x="7667625" y="1412875"/>
            <a:ext cx="12969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6629" name="Прямоугольник 4"/>
          <p:cNvSpPr>
            <a:spLocks noChangeArrowheads="1"/>
          </p:cNvSpPr>
          <p:nvPr/>
        </p:nvSpPr>
        <p:spPr bwMode="auto">
          <a:xfrm>
            <a:off x="3563938" y="333375"/>
            <a:ext cx="19700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7" name="Диаграмма 5"/>
          <p:cNvGraphicFramePr>
            <a:graphicFrameLocks/>
          </p:cNvGraphicFramePr>
          <p:nvPr/>
        </p:nvGraphicFramePr>
        <p:xfrm>
          <a:off x="0" y="1125538"/>
          <a:ext cx="9144000" cy="5732462"/>
        </p:xfrm>
        <a:graphic>
          <a:graphicData uri="http://schemas.openxmlformats.org/presentationml/2006/ole">
            <p:oleObj spid="_x0000_s26627" name="Worksheet" r:id="rId3" imgW="9334555" imgH="5829216" progId="Excel.Sheet.8">
              <p:embed/>
            </p:oleObj>
          </a:graphicData>
        </a:graphic>
      </p:graphicFrame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7740650" y="1268413"/>
            <a:ext cx="12954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7653" name="Прямоугольник 4"/>
          <p:cNvSpPr>
            <a:spLocks noChangeArrowheads="1"/>
          </p:cNvSpPr>
          <p:nvPr/>
        </p:nvSpPr>
        <p:spPr bwMode="auto">
          <a:xfrm>
            <a:off x="2916238" y="333375"/>
            <a:ext cx="33194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1" name="Диаграмма 5"/>
          <p:cNvGraphicFramePr>
            <a:graphicFrameLocks/>
          </p:cNvGraphicFramePr>
          <p:nvPr/>
        </p:nvGraphicFramePr>
        <p:xfrm>
          <a:off x="-98425" y="1025525"/>
          <a:ext cx="9242425" cy="5829300"/>
        </p:xfrm>
        <a:graphic>
          <a:graphicData uri="http://schemas.openxmlformats.org/presentationml/2006/ole">
            <p:oleObj spid="_x0000_s27651" name="Worksheet" r:id="rId3" imgW="9429844" imgH="5829216" progId="Excel.Sheet.8">
              <p:embed/>
            </p:oleObj>
          </a:graphicData>
        </a:graphic>
      </p:graphicFrame>
      <p:sp>
        <p:nvSpPr>
          <p:cNvPr id="27654" name="TextBox 1"/>
          <p:cNvSpPr txBox="1">
            <a:spLocks noChangeArrowheads="1"/>
          </p:cNvSpPr>
          <p:nvPr/>
        </p:nvSpPr>
        <p:spPr bwMode="auto">
          <a:xfrm>
            <a:off x="774065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8677" name="Прямоугольник 4"/>
          <p:cNvSpPr>
            <a:spLocks noChangeArrowheads="1"/>
          </p:cNvSpPr>
          <p:nvPr/>
        </p:nvSpPr>
        <p:spPr bwMode="auto">
          <a:xfrm>
            <a:off x="2124075" y="333375"/>
            <a:ext cx="4337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5" name="Диаграмма 5"/>
          <p:cNvGraphicFramePr>
            <a:graphicFrameLocks/>
          </p:cNvGraphicFramePr>
          <p:nvPr/>
        </p:nvGraphicFramePr>
        <p:xfrm>
          <a:off x="0" y="1028700"/>
          <a:ext cx="9144000" cy="5829300"/>
        </p:xfrm>
        <a:graphic>
          <a:graphicData uri="http://schemas.openxmlformats.org/presentationml/2006/ole">
            <p:oleObj spid="_x0000_s28675" name="Worksheet" r:id="rId3" imgW="9334555" imgH="5829216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539750" y="188913"/>
            <a:ext cx="8532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Основные показатели социально-экономического развития </a:t>
            </a: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                      МО «Приморско-Куйский сельсовет»   НАО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196975"/>
          <a:ext cx="9144000" cy="4935538"/>
        </p:xfrm>
        <a:graphic>
          <a:graphicData uri="http://schemas.openxmlformats.org/drawingml/2006/table">
            <a:tbl>
              <a:tblPr/>
              <a:tblGrid>
                <a:gridCol w="1547813"/>
                <a:gridCol w="1500187"/>
                <a:gridCol w="1524000"/>
                <a:gridCol w="1524000"/>
                <a:gridCol w="1524000"/>
                <a:gridCol w="1524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факт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прогноз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прогноз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прогноз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населения, тыс. человек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безработицы % на конец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 муниципального жилищного фонда тыс. кв.м.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объемов ввода в действие  жилых  домов тыс.кв.м в общей площади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477838" y="260350"/>
            <a:ext cx="83867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Основные характеристики  местного бюджета на  2016 год </a:t>
            </a:r>
          </a:p>
          <a:p>
            <a:pPr algn="ctr"/>
            <a:endParaRPr lang="ru-RU">
              <a:latin typeface="Calibri" pitchFamily="34" charset="0"/>
            </a:endParaRPr>
          </a:p>
        </p:txBody>
      </p:sp>
      <p:graphicFrame>
        <p:nvGraphicFramePr>
          <p:cNvPr id="16409" name="Group 25"/>
          <p:cNvGraphicFramePr>
            <a:graphicFrameLocks noGrp="1"/>
          </p:cNvGraphicFramePr>
          <p:nvPr/>
        </p:nvGraphicFramePr>
        <p:xfrm>
          <a:off x="971550" y="1844675"/>
          <a:ext cx="7056438" cy="3673475"/>
        </p:xfrm>
        <a:graphic>
          <a:graphicData uri="http://schemas.openxmlformats.org/drawingml/2006/table">
            <a:tbl>
              <a:tblPr/>
              <a:tblGrid>
                <a:gridCol w="5418138"/>
                <a:gridCol w="1638300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-всего, в т.ч.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39 402,7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5 559,5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33 843,2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39 402,7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Профицит/Дефицит (+/-)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TextBox 1"/>
          <p:cNvSpPr txBox="1">
            <a:spLocks noChangeArrowheads="1"/>
          </p:cNvSpPr>
          <p:nvPr/>
        </p:nvSpPr>
        <p:spPr bwMode="auto">
          <a:xfrm>
            <a:off x="7848600" y="7651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2770" name="TextBox 4"/>
          <p:cNvSpPr txBox="1">
            <a:spLocks noChangeArrowheads="1"/>
          </p:cNvSpPr>
          <p:nvPr/>
        </p:nvSpPr>
        <p:spPr bwMode="auto">
          <a:xfrm>
            <a:off x="1258888" y="333375"/>
            <a:ext cx="66754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Основные характеристики местного бюджета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815" name="Group 47"/>
          <p:cNvGraphicFramePr>
            <a:graphicFrameLocks noGrp="1"/>
          </p:cNvGraphicFramePr>
          <p:nvPr/>
        </p:nvGraphicFramePr>
        <p:xfrm>
          <a:off x="0" y="1123950"/>
          <a:ext cx="9144000" cy="5734050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год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уточненный план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-всего, в т.ч.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105 826,7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71 719,4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39 402,7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8 742,2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5 866,3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5 559,5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97 084,5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65 853,1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33 843,2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–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106 259,5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70 428,1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39 402,7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Профицит/Дефицит (+/-)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- 432,8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- 317,3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13" name="TextBox 1"/>
          <p:cNvSpPr txBox="1">
            <a:spLocks noChangeArrowheads="1"/>
          </p:cNvSpPr>
          <p:nvPr/>
        </p:nvSpPr>
        <p:spPr bwMode="auto">
          <a:xfrm>
            <a:off x="7848600" y="7651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13" name="Прямоугольник 4"/>
          <p:cNvSpPr>
            <a:spLocks noChangeArrowheads="1"/>
          </p:cNvSpPr>
          <p:nvPr/>
        </p:nvSpPr>
        <p:spPr bwMode="auto">
          <a:xfrm>
            <a:off x="971550" y="333375"/>
            <a:ext cx="72723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доходов местного бюджета в динамике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Диаграмма 5"/>
          <p:cNvGraphicFramePr>
            <a:graphicFrameLocks/>
          </p:cNvGraphicFramePr>
          <p:nvPr/>
        </p:nvGraphicFramePr>
        <p:xfrm>
          <a:off x="971550" y="1412875"/>
          <a:ext cx="7345363" cy="5445125"/>
        </p:xfrm>
        <a:graphic>
          <a:graphicData uri="http://schemas.openxmlformats.org/presentationml/2006/ole">
            <p:oleObj spid="_x0000_s17411" name="Worksheet" r:id="rId3" imgW="7629609" imgH="575309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8437" name="Прямоугольник 4"/>
          <p:cNvSpPr>
            <a:spLocks noChangeArrowheads="1"/>
          </p:cNvSpPr>
          <p:nvPr/>
        </p:nvSpPr>
        <p:spPr bwMode="auto">
          <a:xfrm>
            <a:off x="0" y="333375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налоговых и неналоговых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местного бюджета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5" name="Диаграмма 5"/>
          <p:cNvGraphicFramePr>
            <a:graphicFrameLocks/>
          </p:cNvGraphicFramePr>
          <p:nvPr/>
        </p:nvGraphicFramePr>
        <p:xfrm>
          <a:off x="0" y="715963"/>
          <a:ext cx="9144000" cy="6142037"/>
        </p:xfrm>
        <a:graphic>
          <a:graphicData uri="http://schemas.openxmlformats.org/presentationml/2006/ole">
            <p:oleObj spid="_x0000_s18435" name="Диаграмма" r:id="rId3" imgW="9639319" imgH="6105628" progId="Excel.Sheet.8">
              <p:embed/>
            </p:oleObj>
          </a:graphicData>
        </a:graphic>
      </p:graphicFrame>
      <p:sp>
        <p:nvSpPr>
          <p:cNvPr id="18438" name="TextBox 1"/>
          <p:cNvSpPr txBox="1">
            <a:spLocks noChangeArrowheads="1"/>
          </p:cNvSpPr>
          <p:nvPr/>
        </p:nvSpPr>
        <p:spPr bwMode="auto">
          <a:xfrm>
            <a:off x="7848600" y="11969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Прямоугольник 3"/>
          <p:cNvSpPr>
            <a:spLocks noChangeArrowheads="1"/>
          </p:cNvSpPr>
          <p:nvPr/>
        </p:nvSpPr>
        <p:spPr bwMode="auto">
          <a:xfrm>
            <a:off x="1547813" y="333375"/>
            <a:ext cx="61102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Безвозмездные  поступления   на  2016 год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19459" name="Диаграмма 5"/>
          <p:cNvGraphicFramePr>
            <a:graphicFrameLocks/>
          </p:cNvGraphicFramePr>
          <p:nvPr/>
        </p:nvGraphicFramePr>
        <p:xfrm>
          <a:off x="-238125" y="946150"/>
          <a:ext cx="9131300" cy="5791200"/>
        </p:xfrm>
        <a:graphic>
          <a:graphicData uri="http://schemas.openxmlformats.org/presentationml/2006/ole">
            <p:oleObj spid="_x0000_s19459" name="Диаграмма" r:id="rId3" imgW="9401231" imgH="5829216" progId="Excel.Sheet.8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500563" y="1125538"/>
            <a:ext cx="0" cy="573246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468" name="TextBox 1"/>
          <p:cNvSpPr txBox="1">
            <a:spLocks noChangeArrowheads="1"/>
          </p:cNvSpPr>
          <p:nvPr/>
        </p:nvSpPr>
        <p:spPr bwMode="auto">
          <a:xfrm>
            <a:off x="7848600" y="1268413"/>
            <a:ext cx="12954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  <p:graphicFrame>
        <p:nvGraphicFramePr>
          <p:cNvPr id="19464" name="Диаграмма 6"/>
          <p:cNvGraphicFramePr>
            <a:graphicFrameLocks/>
          </p:cNvGraphicFramePr>
          <p:nvPr/>
        </p:nvGraphicFramePr>
        <p:xfrm>
          <a:off x="0" y="1196975"/>
          <a:ext cx="9245600" cy="5834063"/>
        </p:xfrm>
        <a:graphic>
          <a:graphicData uri="http://schemas.openxmlformats.org/presentationml/2006/ole">
            <p:oleObj spid="_x0000_s19464" r:id="rId4" imgW="9248434" imgH="583437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485" name="Прямоугольник 4"/>
          <p:cNvSpPr>
            <a:spLocks noChangeArrowheads="1"/>
          </p:cNvSpPr>
          <p:nvPr/>
        </p:nvSpPr>
        <p:spPr bwMode="auto">
          <a:xfrm>
            <a:off x="1835150" y="333375"/>
            <a:ext cx="59769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расходов на 2016 год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3" name="Диаграмма 5"/>
          <p:cNvGraphicFramePr>
            <a:graphicFrameLocks/>
          </p:cNvGraphicFramePr>
          <p:nvPr/>
        </p:nvGraphicFramePr>
        <p:xfrm>
          <a:off x="-430213" y="1125538"/>
          <a:ext cx="9574213" cy="5921375"/>
        </p:xfrm>
        <a:graphic>
          <a:graphicData uri="http://schemas.openxmlformats.org/presentationml/2006/ole">
            <p:oleObj spid="_x0000_s20483" name="Worksheet" r:id="rId3" imgW="9401231" imgH="5829216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29739" name="Group 43"/>
          <p:cNvGraphicFramePr>
            <a:graphicFrameLocks noGrp="1"/>
          </p:cNvGraphicFramePr>
          <p:nvPr/>
        </p:nvGraphicFramePr>
        <p:xfrm>
          <a:off x="0" y="1125538"/>
          <a:ext cx="9144000" cy="5735637"/>
        </p:xfrm>
        <a:graphic>
          <a:graphicData uri="http://schemas.openxmlformats.org/drawingml/2006/table">
            <a:tbl>
              <a:tblPr/>
              <a:tblGrid>
                <a:gridCol w="4932363"/>
                <a:gridCol w="2087562"/>
                <a:gridCol w="2124075"/>
              </a:tblGrid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Уточнённый план на 2015 год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2016 год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22 649,8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18  971,6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3 216,3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2 782,8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2 496,7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2 382,7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15 747,4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12 331,6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445,4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463,9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Резервные фонды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744,0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880,6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36" name="Прямоугольник 5"/>
          <p:cNvSpPr>
            <a:spLocks noChangeArrowheads="1"/>
          </p:cNvSpPr>
          <p:nvPr/>
        </p:nvSpPr>
        <p:spPr bwMode="auto">
          <a:xfrm>
            <a:off x="2195513" y="333375"/>
            <a:ext cx="4605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</a:p>
        </p:txBody>
      </p:sp>
      <p:sp>
        <p:nvSpPr>
          <p:cNvPr id="29737" name="TextBox 1"/>
          <p:cNvSpPr txBox="1">
            <a:spLocks noChangeArrowheads="1"/>
          </p:cNvSpPr>
          <p:nvPr/>
        </p:nvSpPr>
        <p:spPr bwMode="auto">
          <a:xfrm>
            <a:off x="7740650" y="692150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328</Words>
  <Application>Microsoft Office PowerPoint</Application>
  <PresentationFormat>Экран (4:3)</PresentationFormat>
  <Paragraphs>125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Worksheet</vt:lpstr>
      <vt:lpstr>Диаграмма</vt:lpstr>
      <vt:lpstr>Лист Microsoft Excel</vt:lpstr>
      <vt:lpstr>Решение Совета депутатов муниципального образования «Приморско-Куйский сельсовет» Ненецкого автономного округа от 30 декабря 2015 года № 134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Admin</cp:lastModifiedBy>
  <cp:revision>85</cp:revision>
  <dcterms:created xsi:type="dcterms:W3CDTF">2016-02-12T02:25:46Z</dcterms:created>
  <dcterms:modified xsi:type="dcterms:W3CDTF">2017-05-02T05:30:37Z</dcterms:modified>
</cp:coreProperties>
</file>