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857" autoAdjust="0"/>
  </p:normalViewPr>
  <p:slideViewPr>
    <p:cSldViewPr>
      <p:cViewPr>
        <p:scale>
          <a:sx n="59" d="100"/>
          <a:sy n="59" d="100"/>
        </p:scale>
        <p:origin x="-1140" y="-5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C53498-9C8B-4FA3-A110-01E93FE6004F}" type="datetimeFigureOut">
              <a:rPr lang="ru-RU"/>
              <a:pPr>
                <a:defRPr/>
              </a:pPr>
              <a:t>02.05.2017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B741FF-1ADD-463D-AA0D-25A06E2F63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5845E-9EB9-4922-8C16-770FCAD1A84F}" type="datetimeFigureOut">
              <a:rPr lang="ru-RU"/>
              <a:pPr>
                <a:defRPr/>
              </a:pPr>
              <a:t>02.05.2017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B6F766-8EEA-432F-86E2-BE3F7D9630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85857C-A694-4870-A780-898F7B916245}" type="datetimeFigureOut">
              <a:rPr lang="ru-RU"/>
              <a:pPr>
                <a:defRPr/>
              </a:pPr>
              <a:t>02.05.2017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84A57B-5BF0-48EC-9CFA-14A5518A3A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5FB3EC-D4CD-446F-B005-EB0F6B17AEF5}" type="datetimeFigureOut">
              <a:rPr lang="ru-RU"/>
              <a:pPr>
                <a:defRPr/>
              </a:pPr>
              <a:t>02.05.2017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E0B60C-A185-4986-A7EA-21485D1488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E4DF23-F9F8-4AFF-AD23-A9144B42EAD1}" type="datetimeFigureOut">
              <a:rPr lang="ru-RU"/>
              <a:pPr>
                <a:defRPr/>
              </a:pPr>
              <a:t>02.05.2017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C83DA6-FEF2-42AB-8236-DFB46C0F07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3B77B0-5D70-42BD-9641-52FA8654A243}" type="datetimeFigureOut">
              <a:rPr lang="ru-RU"/>
              <a:pPr>
                <a:defRPr/>
              </a:pPr>
              <a:t>02.05.2017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0C9A1-5D3D-4CED-92F6-CB7637B445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B5E9C1-471A-417C-9A30-DFBB0CE963E6}" type="datetimeFigureOut">
              <a:rPr lang="ru-RU"/>
              <a:pPr>
                <a:defRPr/>
              </a:pPr>
              <a:t>02.05.2017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77D756-DF3B-4920-A5C4-3FEEB492D9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B15BA2-81A2-43B9-A5CF-E6E26592FF7B}" type="datetimeFigureOut">
              <a:rPr lang="ru-RU"/>
              <a:pPr>
                <a:defRPr/>
              </a:pPr>
              <a:t>02.05.2017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ECF555-2AB4-4F38-AB0A-1F9B86BD7D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ACD6F9-64E2-4E3E-9926-CEB19B563D68}" type="datetimeFigureOut">
              <a:rPr lang="ru-RU"/>
              <a:pPr>
                <a:defRPr/>
              </a:pPr>
              <a:t>02.05.2017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849658-69F4-4EBA-B1A0-18CC417B16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769832-A5C0-4ED3-B070-E3DDD162D848}" type="datetimeFigureOut">
              <a:rPr lang="ru-RU"/>
              <a:pPr>
                <a:defRPr/>
              </a:pPr>
              <a:t>02.05.2017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E8326A-3A86-47F4-BFEB-91C3BD0B16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682D13-5ACC-4F0F-86FF-C0A196754D19}" type="datetimeFigureOut">
              <a:rPr lang="ru-RU"/>
              <a:pPr>
                <a:defRPr/>
              </a:pPr>
              <a:t>02.05.2017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B9B4CB-DC2F-4DEA-B07D-6439019B76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0EA58B-4AE0-4474-8F06-8B96A9CF4B7E}" type="datetimeFigureOut">
              <a:rPr lang="ru-RU"/>
              <a:pPr>
                <a:defRPr/>
              </a:pPr>
              <a:t>02.05.2017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4D93E1-A13A-40C3-AE93-1502E3441F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40000"/>
                <a:lumOff val="60000"/>
              </a:schemeClr>
            </a:gs>
            <a:gs pos="50000">
              <a:srgbClr val="9CB86E"/>
            </a:gs>
            <a:gs pos="100000">
              <a:srgbClr val="156B13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4B429EF-113D-45F9-BCED-7D1A8373FD4A}" type="datetimeFigureOut">
              <a:rPr lang="ru-RU"/>
              <a:pPr>
                <a:defRPr/>
              </a:pPr>
              <a:t>02.05.2017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0DB5CB2-054F-486A-A904-81E64C40F7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4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4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Прямая соединительная линия 7"/>
          <p:cNvCxnSpPr/>
          <p:nvPr/>
        </p:nvCxnSpPr>
        <p:spPr>
          <a:xfrm flipH="1">
            <a:off x="0" y="1125538"/>
            <a:ext cx="9144000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4339" name="Rectang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2800" i="1" smtClean="0">
                <a:latin typeface="Arial" charset="0"/>
              </a:rPr>
              <a:t>Решение Совета депутатов муниципального образования «Приморско-Куйский сельсовет» Ненецкого автономного округа от 30 декабря 2015 года № 134</a:t>
            </a:r>
          </a:p>
        </p:txBody>
      </p:sp>
      <p:sp>
        <p:nvSpPr>
          <p:cNvPr id="14340" name="Rectangle 7"/>
          <p:cNvSpPr>
            <a:spLocks noGrp="1"/>
          </p:cNvSpPr>
          <p:nvPr>
            <p:ph type="subTitle" idx="1"/>
          </p:nvPr>
        </p:nvSpPr>
        <p:spPr>
          <a:xfrm>
            <a:off x="755650" y="4221163"/>
            <a:ext cx="7777163" cy="2160587"/>
          </a:xfrm>
        </p:spPr>
        <p:txBody>
          <a:bodyPr/>
          <a:lstStyle/>
          <a:p>
            <a:r>
              <a:rPr lang="ru-RU" sz="2400" b="1" i="1" smtClean="0">
                <a:solidFill>
                  <a:schemeClr val="tx1"/>
                </a:solidFill>
                <a:latin typeface="Arial" charset="0"/>
              </a:rPr>
              <a:t>«О бюджете муниципального образования «Приморско-Куйский сельсовет» Ненецкого автономного округа на 2016 год»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 flipH="1">
            <a:off x="0" y="1125538"/>
            <a:ext cx="9144000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22533" name="Прямоугольник 4"/>
          <p:cNvSpPr>
            <a:spLocks noChangeArrowheads="1"/>
          </p:cNvSpPr>
          <p:nvPr/>
        </p:nvSpPr>
        <p:spPr bwMode="auto">
          <a:xfrm>
            <a:off x="2627313" y="333375"/>
            <a:ext cx="352583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latin typeface="Times New Roman" pitchFamily="18" charset="0"/>
                <a:cs typeface="Times New Roman" pitchFamily="18" charset="0"/>
              </a:rPr>
              <a:t>Национальная оборона 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2531" name="Диаграмма 8"/>
          <p:cNvGraphicFramePr>
            <a:graphicFrameLocks/>
          </p:cNvGraphicFramePr>
          <p:nvPr/>
        </p:nvGraphicFramePr>
        <p:xfrm>
          <a:off x="-101600" y="1268413"/>
          <a:ext cx="9245600" cy="5834062"/>
        </p:xfrm>
        <a:graphic>
          <a:graphicData uri="http://schemas.openxmlformats.org/presentationml/2006/ole">
            <p:oleObj spid="_x0000_s22531" name="Worksheet" r:id="rId3" imgW="9242337" imgH="5834378" progId="Excel.Sheet.8">
              <p:embed/>
            </p:oleObj>
          </a:graphicData>
        </a:graphic>
      </p:graphicFrame>
      <p:sp>
        <p:nvSpPr>
          <p:cNvPr id="22534" name="TextBox 1"/>
          <p:cNvSpPr txBox="1">
            <a:spLocks noChangeArrowheads="1"/>
          </p:cNvSpPr>
          <p:nvPr/>
        </p:nvSpPr>
        <p:spPr bwMode="auto">
          <a:xfrm>
            <a:off x="7848600" y="1341438"/>
            <a:ext cx="12954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1400" i="1">
                <a:latin typeface="Times New Roman" pitchFamily="18" charset="0"/>
                <a:cs typeface="Times New Roman" pitchFamily="18" charset="0"/>
              </a:rPr>
              <a:t>тыс. руб</a:t>
            </a:r>
            <a:r>
              <a:rPr lang="ru-RU" sz="1100">
                <a:latin typeface="Calibri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 flipH="1">
            <a:off x="0" y="1125538"/>
            <a:ext cx="9144000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23557" name="Прямоугольник 4"/>
          <p:cNvSpPr>
            <a:spLocks noChangeArrowheads="1"/>
          </p:cNvSpPr>
          <p:nvPr/>
        </p:nvSpPr>
        <p:spPr bwMode="auto">
          <a:xfrm>
            <a:off x="0" y="188913"/>
            <a:ext cx="91440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latin typeface="Times New Roman" pitchFamily="18" charset="0"/>
                <a:cs typeface="Times New Roman" pitchFamily="18" charset="0"/>
              </a:rPr>
              <a:t>Национальная безопасность и правоохранительная деятельность 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3555" name="Диаграмма 5"/>
          <p:cNvGraphicFramePr>
            <a:graphicFrameLocks/>
          </p:cNvGraphicFramePr>
          <p:nvPr/>
        </p:nvGraphicFramePr>
        <p:xfrm>
          <a:off x="0" y="1052513"/>
          <a:ext cx="9144000" cy="5805487"/>
        </p:xfrm>
        <a:graphic>
          <a:graphicData uri="http://schemas.openxmlformats.org/presentationml/2006/ole">
            <p:oleObj spid="_x0000_s23555" name="Worksheet" r:id="rId3" imgW="9382065" imgH="5572239" progId="Excel.Sheet.8">
              <p:embed/>
            </p:oleObj>
          </a:graphicData>
        </a:graphic>
      </p:graphicFrame>
      <p:sp>
        <p:nvSpPr>
          <p:cNvPr id="23558" name="TextBox 1"/>
          <p:cNvSpPr txBox="1">
            <a:spLocks noChangeArrowheads="1"/>
          </p:cNvSpPr>
          <p:nvPr/>
        </p:nvSpPr>
        <p:spPr bwMode="auto">
          <a:xfrm>
            <a:off x="7740650" y="1341438"/>
            <a:ext cx="12954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1400" i="1">
                <a:latin typeface="Times New Roman" pitchFamily="18" charset="0"/>
                <a:cs typeface="Times New Roman" pitchFamily="18" charset="0"/>
              </a:rPr>
              <a:t>тыс. руб</a:t>
            </a:r>
            <a:r>
              <a:rPr lang="ru-RU" sz="1100">
                <a:latin typeface="Calibri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 flipH="1">
            <a:off x="0" y="1125538"/>
            <a:ext cx="9144000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24581" name="Прямоугольник 4"/>
          <p:cNvSpPr>
            <a:spLocks noChangeArrowheads="1"/>
          </p:cNvSpPr>
          <p:nvPr/>
        </p:nvSpPr>
        <p:spPr bwMode="auto">
          <a:xfrm>
            <a:off x="2339975" y="333375"/>
            <a:ext cx="398938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latin typeface="Times New Roman" pitchFamily="18" charset="0"/>
                <a:cs typeface="Times New Roman" pitchFamily="18" charset="0"/>
              </a:rPr>
              <a:t>Национальная   экономика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4579" name="Диаграмма 5"/>
          <p:cNvGraphicFramePr>
            <a:graphicFrameLocks/>
          </p:cNvGraphicFramePr>
          <p:nvPr/>
        </p:nvGraphicFramePr>
        <p:xfrm>
          <a:off x="0" y="1028700"/>
          <a:ext cx="9144000" cy="5829300"/>
        </p:xfrm>
        <a:graphic>
          <a:graphicData uri="http://schemas.openxmlformats.org/presentationml/2006/ole">
            <p:oleObj spid="_x0000_s24579" name="Worksheet" r:id="rId3" imgW="9382065" imgH="5829216" progId="Excel.Sheet.8">
              <p:embed/>
            </p:oleObj>
          </a:graphicData>
        </a:graphic>
      </p:graphicFrame>
      <p:sp>
        <p:nvSpPr>
          <p:cNvPr id="24582" name="TextBox 1"/>
          <p:cNvSpPr txBox="1">
            <a:spLocks noChangeArrowheads="1"/>
          </p:cNvSpPr>
          <p:nvPr/>
        </p:nvSpPr>
        <p:spPr bwMode="auto">
          <a:xfrm>
            <a:off x="7848600" y="1412875"/>
            <a:ext cx="1295400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1400" i="1">
                <a:latin typeface="Times New Roman" pitchFamily="18" charset="0"/>
                <a:cs typeface="Times New Roman" pitchFamily="18" charset="0"/>
              </a:rPr>
              <a:t>тыс. руб</a:t>
            </a:r>
            <a:r>
              <a:rPr lang="ru-RU" sz="1100">
                <a:latin typeface="Calibri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 flipH="1">
            <a:off x="0" y="1125538"/>
            <a:ext cx="9144000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25605" name="Прямоугольник 4"/>
          <p:cNvSpPr>
            <a:spLocks noChangeArrowheads="1"/>
          </p:cNvSpPr>
          <p:nvPr/>
        </p:nvSpPr>
        <p:spPr bwMode="auto">
          <a:xfrm>
            <a:off x="2051050" y="333375"/>
            <a:ext cx="51943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latin typeface="Times New Roman" pitchFamily="18" charset="0"/>
                <a:cs typeface="Times New Roman" pitchFamily="18" charset="0"/>
              </a:rPr>
              <a:t>Жилищно-коммунальное хозяйство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5603" name="Диаграмма 5"/>
          <p:cNvGraphicFramePr>
            <a:graphicFrameLocks/>
          </p:cNvGraphicFramePr>
          <p:nvPr/>
        </p:nvGraphicFramePr>
        <p:xfrm>
          <a:off x="-150813" y="1025525"/>
          <a:ext cx="9294813" cy="5829300"/>
        </p:xfrm>
        <a:graphic>
          <a:graphicData uri="http://schemas.openxmlformats.org/presentationml/2006/ole">
            <p:oleObj spid="_x0000_s25603" name="Worksheet" r:id="rId3" imgW="9544029" imgH="5829216" progId="Excel.Sheet.8">
              <p:embed/>
            </p:oleObj>
          </a:graphicData>
        </a:graphic>
      </p:graphicFrame>
      <p:sp>
        <p:nvSpPr>
          <p:cNvPr id="25606" name="TextBox 1"/>
          <p:cNvSpPr txBox="1">
            <a:spLocks noChangeArrowheads="1"/>
          </p:cNvSpPr>
          <p:nvPr/>
        </p:nvSpPr>
        <p:spPr bwMode="auto">
          <a:xfrm>
            <a:off x="7667625" y="1412875"/>
            <a:ext cx="129698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1400" i="1">
                <a:latin typeface="Times New Roman" pitchFamily="18" charset="0"/>
                <a:cs typeface="Times New Roman" pitchFamily="18" charset="0"/>
              </a:rPr>
              <a:t>тыс. руб</a:t>
            </a:r>
            <a:r>
              <a:rPr lang="ru-RU" sz="1100">
                <a:latin typeface="Calibri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 flipH="1">
            <a:off x="0" y="1125538"/>
            <a:ext cx="9144000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26629" name="Прямоугольник 4"/>
          <p:cNvSpPr>
            <a:spLocks noChangeArrowheads="1"/>
          </p:cNvSpPr>
          <p:nvPr/>
        </p:nvSpPr>
        <p:spPr bwMode="auto">
          <a:xfrm>
            <a:off x="3563938" y="333375"/>
            <a:ext cx="197008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latin typeface="Times New Roman" pitchFamily="18" charset="0"/>
                <a:cs typeface="Times New Roman" pitchFamily="18" charset="0"/>
              </a:rPr>
              <a:t>Образование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6627" name="Диаграмма 5"/>
          <p:cNvGraphicFramePr>
            <a:graphicFrameLocks/>
          </p:cNvGraphicFramePr>
          <p:nvPr/>
        </p:nvGraphicFramePr>
        <p:xfrm>
          <a:off x="0" y="1125538"/>
          <a:ext cx="9144000" cy="5732462"/>
        </p:xfrm>
        <a:graphic>
          <a:graphicData uri="http://schemas.openxmlformats.org/presentationml/2006/ole">
            <p:oleObj spid="_x0000_s26627" name="Worksheet" r:id="rId3" imgW="9334555" imgH="5829216" progId="Excel.Sheet.8">
              <p:embed/>
            </p:oleObj>
          </a:graphicData>
        </a:graphic>
      </p:graphicFrame>
      <p:sp>
        <p:nvSpPr>
          <p:cNvPr id="26630" name="TextBox 1"/>
          <p:cNvSpPr txBox="1">
            <a:spLocks noChangeArrowheads="1"/>
          </p:cNvSpPr>
          <p:nvPr/>
        </p:nvSpPr>
        <p:spPr bwMode="auto">
          <a:xfrm>
            <a:off x="7740650" y="1268413"/>
            <a:ext cx="1295400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1400" i="1">
                <a:latin typeface="Times New Roman" pitchFamily="18" charset="0"/>
                <a:cs typeface="Times New Roman" pitchFamily="18" charset="0"/>
              </a:rPr>
              <a:t>тыс. руб</a:t>
            </a:r>
            <a:r>
              <a:rPr lang="ru-RU" sz="1100">
                <a:latin typeface="Calibri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 flipH="1">
            <a:off x="0" y="1125538"/>
            <a:ext cx="9144000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27653" name="Прямоугольник 4"/>
          <p:cNvSpPr>
            <a:spLocks noChangeArrowheads="1"/>
          </p:cNvSpPr>
          <p:nvPr/>
        </p:nvSpPr>
        <p:spPr bwMode="auto">
          <a:xfrm>
            <a:off x="2916238" y="333375"/>
            <a:ext cx="3319462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latin typeface="Times New Roman" pitchFamily="18" charset="0"/>
                <a:cs typeface="Times New Roman" pitchFamily="18" charset="0"/>
              </a:rPr>
              <a:t>Социальная политика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7651" name="Диаграмма 5"/>
          <p:cNvGraphicFramePr>
            <a:graphicFrameLocks/>
          </p:cNvGraphicFramePr>
          <p:nvPr/>
        </p:nvGraphicFramePr>
        <p:xfrm>
          <a:off x="-98425" y="1025525"/>
          <a:ext cx="9242425" cy="5829300"/>
        </p:xfrm>
        <a:graphic>
          <a:graphicData uri="http://schemas.openxmlformats.org/presentationml/2006/ole">
            <p:oleObj spid="_x0000_s27651" name="Worksheet" r:id="rId3" imgW="9429844" imgH="5829216" progId="Excel.Sheet.8">
              <p:embed/>
            </p:oleObj>
          </a:graphicData>
        </a:graphic>
      </p:graphicFrame>
      <p:sp>
        <p:nvSpPr>
          <p:cNvPr id="27654" name="TextBox 1"/>
          <p:cNvSpPr txBox="1">
            <a:spLocks noChangeArrowheads="1"/>
          </p:cNvSpPr>
          <p:nvPr/>
        </p:nvSpPr>
        <p:spPr bwMode="auto">
          <a:xfrm>
            <a:off x="7740650" y="1341438"/>
            <a:ext cx="12954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1400" i="1">
                <a:latin typeface="Times New Roman" pitchFamily="18" charset="0"/>
                <a:cs typeface="Times New Roman" pitchFamily="18" charset="0"/>
              </a:rPr>
              <a:t>тыс. руб</a:t>
            </a:r>
            <a:r>
              <a:rPr lang="ru-RU" sz="1100">
                <a:latin typeface="Calibri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 flipH="1">
            <a:off x="0" y="1125538"/>
            <a:ext cx="9144000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28677" name="Прямоугольник 4"/>
          <p:cNvSpPr>
            <a:spLocks noChangeArrowheads="1"/>
          </p:cNvSpPr>
          <p:nvPr/>
        </p:nvSpPr>
        <p:spPr bwMode="auto">
          <a:xfrm>
            <a:off x="2124075" y="333375"/>
            <a:ext cx="433705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latin typeface="Times New Roman" pitchFamily="18" charset="0"/>
                <a:cs typeface="Times New Roman" pitchFamily="18" charset="0"/>
              </a:rPr>
              <a:t>Физическая культура и спорт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8675" name="Диаграмма 5"/>
          <p:cNvGraphicFramePr>
            <a:graphicFrameLocks/>
          </p:cNvGraphicFramePr>
          <p:nvPr/>
        </p:nvGraphicFramePr>
        <p:xfrm>
          <a:off x="0" y="1028700"/>
          <a:ext cx="9144000" cy="5829300"/>
        </p:xfrm>
        <a:graphic>
          <a:graphicData uri="http://schemas.openxmlformats.org/presentationml/2006/ole">
            <p:oleObj spid="_x0000_s28675" name="Worksheet" r:id="rId3" imgW="9334555" imgH="5829216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 flipH="1">
            <a:off x="0" y="1125538"/>
            <a:ext cx="9144000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5362" name="TextBox 4"/>
          <p:cNvSpPr txBox="1">
            <a:spLocks noChangeArrowheads="1"/>
          </p:cNvSpPr>
          <p:nvPr/>
        </p:nvSpPr>
        <p:spPr bwMode="auto">
          <a:xfrm>
            <a:off x="539750" y="188913"/>
            <a:ext cx="85328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latin typeface="Times New Roman" pitchFamily="18" charset="0"/>
                <a:cs typeface="Times New Roman" pitchFamily="18" charset="0"/>
              </a:rPr>
              <a:t>Основные показатели социально-экономического развития </a:t>
            </a:r>
          </a:p>
          <a:p>
            <a:r>
              <a:rPr lang="ru-RU" sz="2400" b="1">
                <a:latin typeface="Times New Roman" pitchFamily="18" charset="0"/>
                <a:cs typeface="Times New Roman" pitchFamily="18" charset="0"/>
              </a:rPr>
              <a:t>                      МО «Приморско-Куйский сельсовет»   НАО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0" y="1196975"/>
          <a:ext cx="9144000" cy="4935538"/>
        </p:xfrm>
        <a:graphic>
          <a:graphicData uri="http://schemas.openxmlformats.org/drawingml/2006/table">
            <a:tbl>
              <a:tblPr/>
              <a:tblGrid>
                <a:gridCol w="1547813"/>
                <a:gridCol w="1500187"/>
                <a:gridCol w="1524000"/>
                <a:gridCol w="1524000"/>
                <a:gridCol w="1524000"/>
                <a:gridCol w="1524000"/>
              </a:tblGrid>
              <a:tr h="460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Показатель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2014 факт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2015 оценка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2016 прогноз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2017 прогноз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2018 прогноз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1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Численность населения, тыс. человек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49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Уровень безработицы % на конец года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62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Капитальный ремонт муниципального жилищного фонда тыс. кв.м.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0,8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52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Прогноз объемов ввода в действие  жилых  домов тыс.кв.м в общей площади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 flipH="1">
            <a:off x="0" y="1125538"/>
            <a:ext cx="9144000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6386" name="TextBox 4"/>
          <p:cNvSpPr txBox="1">
            <a:spLocks noChangeArrowheads="1"/>
          </p:cNvSpPr>
          <p:nvPr/>
        </p:nvSpPr>
        <p:spPr bwMode="auto">
          <a:xfrm>
            <a:off x="477838" y="260350"/>
            <a:ext cx="8386762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400" b="1">
                <a:latin typeface="Times New Roman" pitchFamily="18" charset="0"/>
                <a:cs typeface="Times New Roman" pitchFamily="18" charset="0"/>
              </a:rPr>
              <a:t>Основные характеристики  местного бюджета на  2016 год </a:t>
            </a:r>
          </a:p>
          <a:p>
            <a:pPr algn="ctr"/>
            <a:endParaRPr lang="ru-RU">
              <a:latin typeface="Calibri" pitchFamily="34" charset="0"/>
            </a:endParaRPr>
          </a:p>
        </p:txBody>
      </p:sp>
      <p:graphicFrame>
        <p:nvGraphicFramePr>
          <p:cNvPr id="16409" name="Group 25"/>
          <p:cNvGraphicFramePr>
            <a:graphicFrameLocks noGrp="1"/>
          </p:cNvGraphicFramePr>
          <p:nvPr/>
        </p:nvGraphicFramePr>
        <p:xfrm>
          <a:off x="971550" y="1844675"/>
          <a:ext cx="7056438" cy="3673475"/>
        </p:xfrm>
        <a:graphic>
          <a:graphicData uri="http://schemas.openxmlformats.org/drawingml/2006/table">
            <a:tbl>
              <a:tblPr/>
              <a:tblGrid>
                <a:gridCol w="5418138"/>
                <a:gridCol w="1638300"/>
              </a:tblGrid>
              <a:tr h="612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-всего, в т.ч.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39 402,7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5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Налоговые, неналоговые доходы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5 559,5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5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33 843,2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5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Расходы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39 402,7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5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Профицит/Дефицит (+/-)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407" name="TextBox 1"/>
          <p:cNvSpPr txBox="1">
            <a:spLocks noChangeArrowheads="1"/>
          </p:cNvSpPr>
          <p:nvPr/>
        </p:nvSpPr>
        <p:spPr bwMode="auto">
          <a:xfrm>
            <a:off x="7848600" y="765175"/>
            <a:ext cx="1295400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1400" i="1">
                <a:latin typeface="Times New Roman" pitchFamily="18" charset="0"/>
                <a:cs typeface="Times New Roman" pitchFamily="18" charset="0"/>
              </a:rPr>
              <a:t>тыс. руб</a:t>
            </a:r>
            <a:r>
              <a:rPr lang="ru-RU" sz="1100">
                <a:latin typeface="Calibri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 flipH="1">
            <a:off x="0" y="1125538"/>
            <a:ext cx="9144000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32770" name="TextBox 4"/>
          <p:cNvSpPr txBox="1">
            <a:spLocks noChangeArrowheads="1"/>
          </p:cNvSpPr>
          <p:nvPr/>
        </p:nvSpPr>
        <p:spPr bwMode="auto">
          <a:xfrm>
            <a:off x="1258888" y="333375"/>
            <a:ext cx="667543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latin typeface="Calibri" pitchFamily="34" charset="0"/>
              </a:rPr>
              <a:t> </a:t>
            </a:r>
            <a:r>
              <a:rPr lang="ru-RU" sz="2400" b="1">
                <a:latin typeface="Times New Roman" pitchFamily="18" charset="0"/>
                <a:cs typeface="Times New Roman" pitchFamily="18" charset="0"/>
              </a:rPr>
              <a:t>Основные характеристики местного бюджета 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2815" name="Group 47"/>
          <p:cNvGraphicFramePr>
            <a:graphicFrameLocks noGrp="1"/>
          </p:cNvGraphicFramePr>
          <p:nvPr/>
        </p:nvGraphicFramePr>
        <p:xfrm>
          <a:off x="0" y="1123950"/>
          <a:ext cx="9144000" cy="5734050"/>
        </p:xfrm>
        <a:graphic>
          <a:graphicData uri="http://schemas.openxmlformats.org/drawingml/2006/table">
            <a:tbl>
              <a:tblPr/>
              <a:tblGrid>
                <a:gridCol w="2286000"/>
                <a:gridCol w="2286000"/>
                <a:gridCol w="2286000"/>
                <a:gridCol w="2286000"/>
              </a:tblGrid>
              <a:tr h="1082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Показатель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2014 год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отчет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2015 год уточненный план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2016 год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8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-всего, в т.ч.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105 826,7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71 719,4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39 402,7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82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Налоговые, неналоговые доходы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8 742,2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5 866,3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5 559,5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8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Безвозмездные  поступления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97 084,5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65 853,1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33 843,2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6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Расходы – всего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106 259,5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70 428,1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39 402,7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8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Профицит/Дефицит (+/-)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- 432,8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- 317,3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6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дефицита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2813" name="TextBox 1"/>
          <p:cNvSpPr txBox="1">
            <a:spLocks noChangeArrowheads="1"/>
          </p:cNvSpPr>
          <p:nvPr/>
        </p:nvSpPr>
        <p:spPr bwMode="auto">
          <a:xfrm>
            <a:off x="7848600" y="765175"/>
            <a:ext cx="1295400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1400" i="1">
                <a:latin typeface="Times New Roman" pitchFamily="18" charset="0"/>
                <a:cs typeface="Times New Roman" pitchFamily="18" charset="0"/>
              </a:rPr>
              <a:t>тыс. руб</a:t>
            </a:r>
            <a:r>
              <a:rPr lang="ru-RU" sz="1100">
                <a:latin typeface="Calibri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 flipH="1">
            <a:off x="0" y="1125538"/>
            <a:ext cx="9144000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7413" name="Прямоугольник 4"/>
          <p:cNvSpPr>
            <a:spLocks noChangeArrowheads="1"/>
          </p:cNvSpPr>
          <p:nvPr/>
        </p:nvSpPr>
        <p:spPr bwMode="auto">
          <a:xfrm>
            <a:off x="971550" y="333375"/>
            <a:ext cx="72723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latin typeface="Times New Roman" pitchFamily="18" charset="0"/>
                <a:cs typeface="Times New Roman" pitchFamily="18" charset="0"/>
              </a:rPr>
              <a:t>Структура доходов местного бюджета в динамике 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7411" name="Диаграмма 5"/>
          <p:cNvGraphicFramePr>
            <a:graphicFrameLocks/>
          </p:cNvGraphicFramePr>
          <p:nvPr/>
        </p:nvGraphicFramePr>
        <p:xfrm>
          <a:off x="971550" y="1412875"/>
          <a:ext cx="7345363" cy="5445125"/>
        </p:xfrm>
        <a:graphic>
          <a:graphicData uri="http://schemas.openxmlformats.org/presentationml/2006/ole">
            <p:oleObj spid="_x0000_s17411" name="Worksheet" r:id="rId3" imgW="7629609" imgH="5753094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 flipH="1">
            <a:off x="0" y="1125538"/>
            <a:ext cx="9144000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8437" name="Прямоугольник 4"/>
          <p:cNvSpPr>
            <a:spLocks noChangeArrowheads="1"/>
          </p:cNvSpPr>
          <p:nvPr/>
        </p:nvSpPr>
        <p:spPr bwMode="auto">
          <a:xfrm>
            <a:off x="0" y="333375"/>
            <a:ext cx="91440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latin typeface="Times New Roman" pitchFamily="18" charset="0"/>
                <a:cs typeface="Times New Roman" pitchFamily="18" charset="0"/>
              </a:rPr>
              <a:t>Структура налоговых и неналоговых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>
                <a:latin typeface="Times New Roman" pitchFamily="18" charset="0"/>
                <a:cs typeface="Times New Roman" pitchFamily="18" charset="0"/>
              </a:rPr>
              <a:t>доходов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>
                <a:latin typeface="Times New Roman" pitchFamily="18" charset="0"/>
                <a:cs typeface="Times New Roman" pitchFamily="18" charset="0"/>
              </a:rPr>
              <a:t>местного бюджета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8435" name="Диаграмма 5"/>
          <p:cNvGraphicFramePr>
            <a:graphicFrameLocks/>
          </p:cNvGraphicFramePr>
          <p:nvPr/>
        </p:nvGraphicFramePr>
        <p:xfrm>
          <a:off x="0" y="715963"/>
          <a:ext cx="9144000" cy="6142037"/>
        </p:xfrm>
        <a:graphic>
          <a:graphicData uri="http://schemas.openxmlformats.org/presentationml/2006/ole">
            <p:oleObj spid="_x0000_s18435" name="Диаграмма" r:id="rId3" imgW="9639319" imgH="6105628" progId="Excel.Sheet.8">
              <p:embed/>
            </p:oleObj>
          </a:graphicData>
        </a:graphic>
      </p:graphicFrame>
      <p:sp>
        <p:nvSpPr>
          <p:cNvPr id="18438" name="TextBox 1"/>
          <p:cNvSpPr txBox="1">
            <a:spLocks noChangeArrowheads="1"/>
          </p:cNvSpPr>
          <p:nvPr/>
        </p:nvSpPr>
        <p:spPr bwMode="auto">
          <a:xfrm>
            <a:off x="7848600" y="1196975"/>
            <a:ext cx="1295400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1400" i="1">
                <a:latin typeface="Times New Roman" pitchFamily="18" charset="0"/>
                <a:cs typeface="Times New Roman" pitchFamily="18" charset="0"/>
              </a:rPr>
              <a:t>тыс. руб</a:t>
            </a:r>
            <a:r>
              <a:rPr lang="ru-RU" sz="1100">
                <a:latin typeface="Calibri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5" name="Прямоугольник 3"/>
          <p:cNvSpPr>
            <a:spLocks noChangeArrowheads="1"/>
          </p:cNvSpPr>
          <p:nvPr/>
        </p:nvSpPr>
        <p:spPr bwMode="auto">
          <a:xfrm>
            <a:off x="1547813" y="333375"/>
            <a:ext cx="611028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latin typeface="Times New Roman" pitchFamily="18" charset="0"/>
                <a:cs typeface="Times New Roman" pitchFamily="18" charset="0"/>
              </a:rPr>
              <a:t>Безвозмездные  поступления   на  2016 год 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H="1">
            <a:off x="0" y="1125538"/>
            <a:ext cx="9144000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graphicFrame>
        <p:nvGraphicFramePr>
          <p:cNvPr id="19459" name="Диаграмма 5"/>
          <p:cNvGraphicFramePr>
            <a:graphicFrameLocks/>
          </p:cNvGraphicFramePr>
          <p:nvPr/>
        </p:nvGraphicFramePr>
        <p:xfrm>
          <a:off x="-238125" y="946150"/>
          <a:ext cx="9131300" cy="5791200"/>
        </p:xfrm>
        <a:graphic>
          <a:graphicData uri="http://schemas.openxmlformats.org/presentationml/2006/ole">
            <p:oleObj spid="_x0000_s19459" name="Диаграмма" r:id="rId3" imgW="9401231" imgH="5829216" progId="Excel.Sheet.8">
              <p:embed/>
            </p:oleObj>
          </a:graphicData>
        </a:graphic>
      </p:graphicFrame>
      <p:cxnSp>
        <p:nvCxnSpPr>
          <p:cNvPr id="9" name="Прямая соединительная линия 8"/>
          <p:cNvCxnSpPr/>
          <p:nvPr/>
        </p:nvCxnSpPr>
        <p:spPr>
          <a:xfrm>
            <a:off x="4500563" y="1125538"/>
            <a:ext cx="0" cy="5732462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9468" name="TextBox 1"/>
          <p:cNvSpPr txBox="1">
            <a:spLocks noChangeArrowheads="1"/>
          </p:cNvSpPr>
          <p:nvPr/>
        </p:nvSpPr>
        <p:spPr bwMode="auto">
          <a:xfrm>
            <a:off x="7848600" y="1268413"/>
            <a:ext cx="1295400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1400" i="1">
                <a:latin typeface="Times New Roman" pitchFamily="18" charset="0"/>
                <a:cs typeface="Times New Roman" pitchFamily="18" charset="0"/>
              </a:rPr>
              <a:t>тыс. руб</a:t>
            </a:r>
            <a:r>
              <a:rPr lang="ru-RU" sz="1100">
                <a:latin typeface="Calibri" pitchFamily="34" charset="0"/>
              </a:rPr>
              <a:t>.</a:t>
            </a:r>
          </a:p>
        </p:txBody>
      </p:sp>
      <p:graphicFrame>
        <p:nvGraphicFramePr>
          <p:cNvPr id="19464" name="Диаграмма 6"/>
          <p:cNvGraphicFramePr>
            <a:graphicFrameLocks/>
          </p:cNvGraphicFramePr>
          <p:nvPr/>
        </p:nvGraphicFramePr>
        <p:xfrm>
          <a:off x="0" y="1196975"/>
          <a:ext cx="9245600" cy="5834063"/>
        </p:xfrm>
        <a:graphic>
          <a:graphicData uri="http://schemas.openxmlformats.org/presentationml/2006/ole">
            <p:oleObj spid="_x0000_s19464" r:id="rId4" imgW="9248434" imgH="5834378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 flipH="1">
            <a:off x="0" y="1125538"/>
            <a:ext cx="9144000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20485" name="Прямоугольник 4"/>
          <p:cNvSpPr>
            <a:spLocks noChangeArrowheads="1"/>
          </p:cNvSpPr>
          <p:nvPr/>
        </p:nvSpPr>
        <p:spPr bwMode="auto">
          <a:xfrm>
            <a:off x="1835150" y="333375"/>
            <a:ext cx="59769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latin typeface="Times New Roman" pitchFamily="18" charset="0"/>
                <a:cs typeface="Times New Roman" pitchFamily="18" charset="0"/>
              </a:rPr>
              <a:t>Структура расходов на 2016 год 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0483" name="Диаграмма 5"/>
          <p:cNvGraphicFramePr>
            <a:graphicFrameLocks/>
          </p:cNvGraphicFramePr>
          <p:nvPr/>
        </p:nvGraphicFramePr>
        <p:xfrm>
          <a:off x="-430213" y="1125538"/>
          <a:ext cx="9574213" cy="5921375"/>
        </p:xfrm>
        <a:graphic>
          <a:graphicData uri="http://schemas.openxmlformats.org/presentationml/2006/ole">
            <p:oleObj spid="_x0000_s20483" name="Worksheet" r:id="rId3" imgW="9401231" imgH="5829216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 flipH="1">
            <a:off x="0" y="1125538"/>
            <a:ext cx="9144000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graphicFrame>
        <p:nvGraphicFramePr>
          <p:cNvPr id="29739" name="Group 43"/>
          <p:cNvGraphicFramePr>
            <a:graphicFrameLocks noGrp="1"/>
          </p:cNvGraphicFramePr>
          <p:nvPr/>
        </p:nvGraphicFramePr>
        <p:xfrm>
          <a:off x="0" y="1125538"/>
          <a:ext cx="9144000" cy="5735637"/>
        </p:xfrm>
        <a:graphic>
          <a:graphicData uri="http://schemas.openxmlformats.org/drawingml/2006/table">
            <a:tbl>
              <a:tblPr/>
              <a:tblGrid>
                <a:gridCol w="4932363"/>
                <a:gridCol w="2087562"/>
                <a:gridCol w="2124075"/>
              </a:tblGrid>
              <a:tr h="619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Уточнённый план на 2015 год 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 на 2016 год 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Общегосударственные вопросы 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22 649,8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18  971,6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0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Функционирование высшего должностного лица субъекта Российской Федерации и муниципального образования 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3 216,3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2 782,8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16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Функционирование законодательных (представительных) органов государственной власти и представительных органов муниципальных образований 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2 496,7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2 382,7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16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Функционирование Правительства Российской Федерации, высших исполнительных органов государственной власти субъектов Российской Федерации, местных администраций 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15 747,4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12 331,6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76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Обеспечение деятельности финансовых, налоговых и таможенных органов и органов финансового (финансово-бюджетного) надзора 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445,4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463,9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Резервные фонды 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Другие общегосударственные вопросы 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744,0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880,6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736" name="Прямоугольник 5"/>
          <p:cNvSpPr>
            <a:spLocks noChangeArrowheads="1"/>
          </p:cNvSpPr>
          <p:nvPr/>
        </p:nvSpPr>
        <p:spPr bwMode="auto">
          <a:xfrm>
            <a:off x="2195513" y="333375"/>
            <a:ext cx="460533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latin typeface="Times New Roman" pitchFamily="18" charset="0"/>
                <a:cs typeface="Times New Roman" pitchFamily="18" charset="0"/>
              </a:rPr>
              <a:t>Общегосударственные вопросы</a:t>
            </a:r>
          </a:p>
        </p:txBody>
      </p:sp>
      <p:sp>
        <p:nvSpPr>
          <p:cNvPr id="29737" name="TextBox 1"/>
          <p:cNvSpPr txBox="1">
            <a:spLocks noChangeArrowheads="1"/>
          </p:cNvSpPr>
          <p:nvPr/>
        </p:nvSpPr>
        <p:spPr bwMode="auto">
          <a:xfrm>
            <a:off x="7740650" y="692150"/>
            <a:ext cx="1295400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1400" i="1">
                <a:latin typeface="Times New Roman" pitchFamily="18" charset="0"/>
                <a:cs typeface="Times New Roman" pitchFamily="18" charset="0"/>
              </a:rPr>
              <a:t>тыс. руб</a:t>
            </a:r>
            <a:r>
              <a:rPr lang="ru-RU" sz="1100">
                <a:latin typeface="Calibri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684</TotalTime>
  <Words>328</Words>
  <Application>Microsoft Office PowerPoint</Application>
  <PresentationFormat>Экран (4:3)</PresentationFormat>
  <Paragraphs>125</Paragraphs>
  <Slides>16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Внедренные серверы OLE</vt:lpstr>
      </vt:variant>
      <vt:variant>
        <vt:i4>3</vt:i4>
      </vt:variant>
      <vt:variant>
        <vt:lpstr>Заголовки слайдов</vt:lpstr>
      </vt:variant>
      <vt:variant>
        <vt:i4>16</vt:i4>
      </vt:variant>
    </vt:vector>
  </HeadingPairs>
  <TitlesOfParts>
    <vt:vector size="23" baseType="lpstr">
      <vt:lpstr>Arial</vt:lpstr>
      <vt:lpstr>Calibri</vt:lpstr>
      <vt:lpstr>Times New Roman</vt:lpstr>
      <vt:lpstr>Тема Office</vt:lpstr>
      <vt:lpstr>Worksheet</vt:lpstr>
      <vt:lpstr>Диаграмма</vt:lpstr>
      <vt:lpstr>Лист Microsoft Excel</vt:lpstr>
      <vt:lpstr>Решение Совета депутатов муниципального образования «Приморско-Куйский сельсовет» Ненецкого автономного округа от 30 декабря 2015 года № 134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Андрей</dc:creator>
  <cp:lastModifiedBy>Admin</cp:lastModifiedBy>
  <cp:revision>85</cp:revision>
  <dcterms:created xsi:type="dcterms:W3CDTF">2016-02-12T02:25:46Z</dcterms:created>
  <dcterms:modified xsi:type="dcterms:W3CDTF">2017-05-02T05:30:37Z</dcterms:modified>
</cp:coreProperties>
</file>