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notesMasterIdLst>
    <p:notesMasterId r:id="rId18"/>
  </p:notesMasterIdLst>
  <p:sldIdLst>
    <p:sldId id="272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-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1" autoAdjust="0"/>
    <p:restoredTop sz="92901" autoAdjust="0"/>
  </p:normalViewPr>
  <p:slideViewPr>
    <p:cSldViewPr>
      <p:cViewPr>
        <p:scale>
          <a:sx n="66" d="100"/>
          <a:sy n="66" d="100"/>
        </p:scale>
        <p:origin x="-1282" y="-13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3F311E-704E-46AD-866B-9F3B8E4474C0}" type="datetimeFigureOut">
              <a:rPr lang="ru-RU" smtClean="0"/>
              <a:pPr/>
              <a:t>25.02.2019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1165DDA-E494-4208-BE8D-83FAAFE2E4CC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1165DDA-E494-4208-BE8D-83FAAFE2E4C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B555CFB-8B75-4974-BF35-95B39F2F9F93}" type="datetimeFigureOut">
              <a:rPr lang="ru-RU" smtClean="0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8A776A-97D8-4D4E-B955-AA1D5319AE6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1DBA1C5-3470-4A05-AAA6-19E29A3AB44C}" type="datetimeFigureOut">
              <a:rPr lang="ru-RU" smtClean="0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03BC10-171C-4EEA-A11E-322B82848F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F1C4A16-2862-4F41-B4D8-452476D9E103}" type="datetimeFigureOut">
              <a:rPr lang="ru-RU" smtClean="0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40B1C4A-CD35-4A4D-8DD9-4B83835B1A4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426E596-13A8-4217-BA77-85B4009C90A4}" type="datetimeFigureOut">
              <a:rPr lang="ru-RU" smtClean="0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D64205-EA12-4EB6-A30D-DE0AD97E1AA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3CAB22-BD5C-4054-9911-F1A316EA1E20}" type="datetimeFigureOut">
              <a:rPr lang="ru-RU" smtClean="0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F159CF-7888-4ABA-9C21-77862899A8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4A4BAEF-99B3-440B-A206-1EA83A8282B4}" type="datetimeFigureOut">
              <a:rPr lang="ru-RU" smtClean="0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2837DDB-0943-41A1-88EF-2CF3313DA41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F384CF-F4BA-4463-8C7B-28DA3E694901}" type="datetimeFigureOut">
              <a:rPr lang="ru-RU" smtClean="0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EEE3263-F7C6-43C7-B25A-6070F4BECAD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E3722C-D8F6-46F0-9303-3549D67E98CC}" type="datetimeFigureOut">
              <a:rPr lang="ru-RU" smtClean="0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F2A838-D722-406D-9B13-5457C4330FB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AEBF837-1316-4B62-A76C-E0323FF50B9C}" type="datetimeFigureOut">
              <a:rPr lang="ru-RU" smtClean="0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D432EF1-89B0-4E23-9094-DA52D198D9E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BA2701-D8B7-44E0-B4B9-5B8B78497174}" type="datetimeFigureOut">
              <a:rPr lang="ru-RU" smtClean="0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6FB5378-7BB5-49A1-8300-838FBFF2339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26077A0-AC3E-4A98-9538-06D473574B2E}" type="datetimeFigureOut">
              <a:rPr lang="ru-RU" smtClean="0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012060B2-4112-4118-A738-DDC6E4010B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708E6E83-A0C7-401A-A555-C402228312D9}" type="datetimeFigureOut">
              <a:rPr lang="ru-RU" smtClean="0"/>
              <a:pPr>
                <a:defRPr/>
              </a:pPr>
              <a:t>25.02.2019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2487E090-2B0F-4D32-A6B1-ADE2FC6AAE0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6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7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8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9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0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2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Office_Excel_97-20033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_____Microsoft_Office_Excel_97-20034.xls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_____Microsoft_Office_Excel_97-20035.xls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Прямая соединительная линия 7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4339" name="Rectang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z="2400" i="1" dirty="0" smtClean="0">
                <a:solidFill>
                  <a:schemeClr val="accent3"/>
                </a:solidFill>
                <a:latin typeface="Arial" charset="0"/>
              </a:rPr>
              <a:t>Решение Совета депутатов муниципального образования «</a:t>
            </a:r>
            <a:r>
              <a:rPr lang="ru-RU" sz="2400" i="1" dirty="0" err="1" smtClean="0">
                <a:solidFill>
                  <a:schemeClr val="accent3"/>
                </a:solidFill>
                <a:latin typeface="Arial" charset="0"/>
              </a:rPr>
              <a:t>Приморско-Куйский</a:t>
            </a:r>
            <a:r>
              <a:rPr lang="ru-RU" sz="2400" i="1" dirty="0" smtClean="0">
                <a:solidFill>
                  <a:schemeClr val="accent3"/>
                </a:solidFill>
                <a:latin typeface="Arial" charset="0"/>
              </a:rPr>
              <a:t> сельсовет» Ненецкого автономного округа от 26 декабря 2018 года № 18</a:t>
            </a:r>
          </a:p>
        </p:txBody>
      </p:sp>
      <p:sp>
        <p:nvSpPr>
          <p:cNvPr id="14340" name="Rectang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«О бюджете муниципального образования «</a:t>
            </a:r>
            <a:r>
              <a:rPr lang="ru-RU" sz="2800" b="1" i="1" dirty="0" err="1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Приморско-Куйский</a:t>
            </a:r>
            <a:r>
              <a:rPr lang="ru-RU" sz="2800" b="1" i="1" dirty="0" smtClean="0">
                <a:solidFill>
                  <a:schemeClr val="accent3">
                    <a:lumMod val="75000"/>
                  </a:schemeClr>
                </a:solidFill>
                <a:latin typeface="Arial" charset="0"/>
              </a:rPr>
              <a:t> сельсовет» Ненецкого автономного округа на 2019 год»</a:t>
            </a:r>
          </a:p>
          <a:p>
            <a:pPr>
              <a:lnSpc>
                <a:spcPct val="90000"/>
              </a:lnSpc>
            </a:pPr>
            <a:endParaRPr lang="ru-RU" sz="2800" dirty="0" smtClean="0">
              <a:solidFill>
                <a:schemeClr val="tx1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2533" name="Прямоугольник 4"/>
          <p:cNvSpPr>
            <a:spLocks noChangeArrowheads="1"/>
          </p:cNvSpPr>
          <p:nvPr/>
        </p:nvSpPr>
        <p:spPr bwMode="auto">
          <a:xfrm>
            <a:off x="2627313" y="333375"/>
            <a:ext cx="35258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Национальная оборона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2531" name="Диаграмма 8"/>
          <p:cNvGraphicFramePr>
            <a:graphicFrameLocks/>
          </p:cNvGraphicFramePr>
          <p:nvPr/>
        </p:nvGraphicFramePr>
        <p:xfrm>
          <a:off x="1" y="1124744"/>
          <a:ext cx="9143999" cy="5661819"/>
        </p:xfrm>
        <a:graphic>
          <a:graphicData uri="http://schemas.openxmlformats.org/presentationml/2006/ole">
            <p:oleObj spid="_x0000_s22531" name="Worksheet" r:id="rId3" imgW="9296400" imgH="5829300" progId="Excel.Sheet.8">
              <p:embed/>
            </p:oleObj>
          </a:graphicData>
        </a:graphic>
      </p:graphicFrame>
      <p:sp>
        <p:nvSpPr>
          <p:cNvPr id="22534" name="TextBox 1"/>
          <p:cNvSpPr txBox="1">
            <a:spLocks noChangeArrowheads="1"/>
          </p:cNvSpPr>
          <p:nvPr/>
        </p:nvSpPr>
        <p:spPr bwMode="auto">
          <a:xfrm>
            <a:off x="7848600" y="1341438"/>
            <a:ext cx="1295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3557" name="Прямоугольник 4"/>
          <p:cNvSpPr>
            <a:spLocks noChangeArrowheads="1"/>
          </p:cNvSpPr>
          <p:nvPr/>
        </p:nvSpPr>
        <p:spPr bwMode="auto">
          <a:xfrm>
            <a:off x="0" y="0"/>
            <a:ext cx="914400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Национальная безопасность и правоохранительная деятельность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3555" name="Диаграмма 5"/>
          <p:cNvGraphicFramePr>
            <a:graphicFrameLocks/>
          </p:cNvGraphicFramePr>
          <p:nvPr/>
        </p:nvGraphicFramePr>
        <p:xfrm>
          <a:off x="1" y="980728"/>
          <a:ext cx="9144000" cy="5805835"/>
        </p:xfrm>
        <a:graphic>
          <a:graphicData uri="http://schemas.openxmlformats.org/presentationml/2006/ole">
            <p:oleObj spid="_x0000_s23555" name="Worksheet" r:id="rId3" imgW="9418320" imgH="5440680" progId="Excel.Sheet.8">
              <p:embed/>
            </p:oleObj>
          </a:graphicData>
        </a:graphic>
      </p:graphicFrame>
      <p:sp>
        <p:nvSpPr>
          <p:cNvPr id="23558" name="TextBox 1"/>
          <p:cNvSpPr txBox="1">
            <a:spLocks noChangeArrowheads="1"/>
          </p:cNvSpPr>
          <p:nvPr/>
        </p:nvSpPr>
        <p:spPr bwMode="auto">
          <a:xfrm>
            <a:off x="7740650" y="1341438"/>
            <a:ext cx="1295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4581" name="Прямоугольник 4"/>
          <p:cNvSpPr>
            <a:spLocks noChangeArrowheads="1"/>
          </p:cNvSpPr>
          <p:nvPr/>
        </p:nvSpPr>
        <p:spPr bwMode="auto">
          <a:xfrm>
            <a:off x="2339975" y="333375"/>
            <a:ext cx="398938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Национальная   экономика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4579" name="Диаграмма 5"/>
          <p:cNvGraphicFramePr>
            <a:graphicFrameLocks/>
          </p:cNvGraphicFramePr>
          <p:nvPr/>
        </p:nvGraphicFramePr>
        <p:xfrm>
          <a:off x="0" y="980728"/>
          <a:ext cx="9129713" cy="5877272"/>
        </p:xfrm>
        <a:graphic>
          <a:graphicData uri="http://schemas.openxmlformats.org/presentationml/2006/ole">
            <p:oleObj spid="_x0000_s24579" name="Worksheet" r:id="rId3" imgW="9403188" imgH="5730312" progId="Excel.Sheet.8">
              <p:embed/>
            </p:oleObj>
          </a:graphicData>
        </a:graphic>
      </p:graphicFrame>
      <p:sp>
        <p:nvSpPr>
          <p:cNvPr id="24582" name="TextBox 1"/>
          <p:cNvSpPr txBox="1">
            <a:spLocks noChangeArrowheads="1"/>
          </p:cNvSpPr>
          <p:nvPr/>
        </p:nvSpPr>
        <p:spPr bwMode="auto">
          <a:xfrm>
            <a:off x="7848600" y="1412875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5605" name="Прямоугольник 4"/>
          <p:cNvSpPr>
            <a:spLocks noChangeArrowheads="1"/>
          </p:cNvSpPr>
          <p:nvPr/>
        </p:nvSpPr>
        <p:spPr bwMode="auto">
          <a:xfrm>
            <a:off x="2051050" y="333375"/>
            <a:ext cx="51943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Жилищно-коммунальное хозяйство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5603" name="Диаграмма 5"/>
          <p:cNvGraphicFramePr>
            <a:graphicFrameLocks/>
          </p:cNvGraphicFramePr>
          <p:nvPr/>
        </p:nvGraphicFramePr>
        <p:xfrm>
          <a:off x="1" y="1196752"/>
          <a:ext cx="9612560" cy="5743798"/>
        </p:xfrm>
        <a:graphic>
          <a:graphicData uri="http://schemas.openxmlformats.org/presentationml/2006/ole">
            <p:oleObj spid="_x0000_s25603" name="Worksheet" r:id="rId3" imgW="10111794" imgH="5913192" progId="Excel.Sheet.8">
              <p:embed/>
            </p:oleObj>
          </a:graphicData>
        </a:graphic>
      </p:graphicFrame>
      <p:sp>
        <p:nvSpPr>
          <p:cNvPr id="25606" name="TextBox 1"/>
          <p:cNvSpPr txBox="1">
            <a:spLocks noChangeArrowheads="1"/>
          </p:cNvSpPr>
          <p:nvPr/>
        </p:nvSpPr>
        <p:spPr bwMode="auto">
          <a:xfrm>
            <a:off x="7667625" y="1412875"/>
            <a:ext cx="1296988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6629" name="Прямоугольник 4"/>
          <p:cNvSpPr>
            <a:spLocks noChangeArrowheads="1"/>
          </p:cNvSpPr>
          <p:nvPr/>
        </p:nvSpPr>
        <p:spPr bwMode="auto">
          <a:xfrm>
            <a:off x="3563938" y="333375"/>
            <a:ext cx="197008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Образование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6627" name="Диаграмма 5"/>
          <p:cNvGraphicFramePr>
            <a:graphicFrameLocks/>
          </p:cNvGraphicFramePr>
          <p:nvPr/>
        </p:nvGraphicFramePr>
        <p:xfrm>
          <a:off x="0" y="1052513"/>
          <a:ext cx="9129713" cy="5713412"/>
        </p:xfrm>
        <a:graphic>
          <a:graphicData uri="http://schemas.openxmlformats.org/presentationml/2006/ole">
            <p:oleObj spid="_x0000_s26627" name="Worksheet" r:id="rId3" imgW="9296400" imgH="5638872" progId="Excel.Sheet.8">
              <p:embed/>
            </p:oleObj>
          </a:graphicData>
        </a:graphic>
      </p:graphicFrame>
      <p:sp>
        <p:nvSpPr>
          <p:cNvPr id="26630" name="TextBox 1"/>
          <p:cNvSpPr txBox="1">
            <a:spLocks noChangeArrowheads="1"/>
          </p:cNvSpPr>
          <p:nvPr/>
        </p:nvSpPr>
        <p:spPr bwMode="auto">
          <a:xfrm>
            <a:off x="7740650" y="1268413"/>
            <a:ext cx="12954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7653" name="Прямоугольник 4"/>
          <p:cNvSpPr>
            <a:spLocks noChangeArrowheads="1"/>
          </p:cNvSpPr>
          <p:nvPr/>
        </p:nvSpPr>
        <p:spPr bwMode="auto">
          <a:xfrm>
            <a:off x="2916238" y="333375"/>
            <a:ext cx="3319462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Социальная политика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7651" name="Диаграмма 5"/>
          <p:cNvGraphicFramePr>
            <a:graphicFrameLocks/>
          </p:cNvGraphicFramePr>
          <p:nvPr/>
        </p:nvGraphicFramePr>
        <p:xfrm>
          <a:off x="-85725" y="1124744"/>
          <a:ext cx="9229725" cy="5733256"/>
        </p:xfrm>
        <a:graphic>
          <a:graphicData uri="http://schemas.openxmlformats.org/presentationml/2006/ole">
            <p:oleObj spid="_x0000_s27651" name="Worksheet" r:id="rId3" imgW="9486846" imgH="5646420" progId="Excel.Sheet.8">
              <p:embed/>
            </p:oleObj>
          </a:graphicData>
        </a:graphic>
      </p:graphicFrame>
      <p:sp>
        <p:nvSpPr>
          <p:cNvPr id="27654" name="TextBox 1"/>
          <p:cNvSpPr txBox="1">
            <a:spLocks noChangeArrowheads="1"/>
          </p:cNvSpPr>
          <p:nvPr/>
        </p:nvSpPr>
        <p:spPr bwMode="auto">
          <a:xfrm>
            <a:off x="7740650" y="1341438"/>
            <a:ext cx="1295400" cy="35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8677" name="Прямоугольник 4"/>
          <p:cNvSpPr>
            <a:spLocks noChangeArrowheads="1"/>
          </p:cNvSpPr>
          <p:nvPr/>
        </p:nvSpPr>
        <p:spPr bwMode="auto">
          <a:xfrm>
            <a:off x="2124075" y="333375"/>
            <a:ext cx="433705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Физическая культура и спорт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8675" name="Диаграмма 5"/>
          <p:cNvGraphicFramePr>
            <a:graphicFrameLocks/>
          </p:cNvGraphicFramePr>
          <p:nvPr/>
        </p:nvGraphicFramePr>
        <p:xfrm>
          <a:off x="0" y="1125538"/>
          <a:ext cx="9174163" cy="5640387"/>
        </p:xfrm>
        <a:graphic>
          <a:graphicData uri="http://schemas.openxmlformats.org/presentationml/2006/ole">
            <p:oleObj spid="_x0000_s28675" name="Worksheet" r:id="rId3" imgW="9296400" imgH="5638872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5362" name="TextBox 4"/>
          <p:cNvSpPr txBox="1">
            <a:spLocks noChangeArrowheads="1"/>
          </p:cNvSpPr>
          <p:nvPr/>
        </p:nvSpPr>
        <p:spPr bwMode="auto">
          <a:xfrm>
            <a:off x="539750" y="188913"/>
            <a:ext cx="85328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Основные показатели социально-экономического развития </a:t>
            </a:r>
          </a:p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                      МО «Приморско-Куйский сельсовет»   НАО</a:t>
            </a:r>
          </a:p>
        </p:txBody>
      </p:sp>
      <p:graphicFrame>
        <p:nvGraphicFramePr>
          <p:cNvPr id="15408" name="Group 48"/>
          <p:cNvGraphicFramePr>
            <a:graphicFrameLocks noGrp="1"/>
          </p:cNvGraphicFramePr>
          <p:nvPr/>
        </p:nvGraphicFramePr>
        <p:xfrm>
          <a:off x="0" y="1196975"/>
          <a:ext cx="9144000" cy="4978402"/>
        </p:xfrm>
        <a:graphic>
          <a:graphicData uri="http://schemas.openxmlformats.org/drawingml/2006/table">
            <a:tbl>
              <a:tblPr/>
              <a:tblGrid>
                <a:gridCol w="1619672"/>
                <a:gridCol w="1428328"/>
                <a:gridCol w="1524000"/>
                <a:gridCol w="1524000"/>
                <a:gridCol w="1524000"/>
                <a:gridCol w="1524000"/>
              </a:tblGrid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2017 факт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оценка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прогноз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2020 прогноз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2021 прогноз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12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Численность населения, тыс. человек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1,87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49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Уровень безработицы % на конец года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2620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Капитальный ремонт муниципального жилищного фонда тыс. кв.м.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0,1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0,09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525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Прогноз объемов ввода в действие  жилых  домов тыс.кв.м в общей площади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1,136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6386" name="TextBox 4"/>
          <p:cNvSpPr txBox="1">
            <a:spLocks noChangeArrowheads="1"/>
          </p:cNvSpPr>
          <p:nvPr/>
        </p:nvSpPr>
        <p:spPr bwMode="auto">
          <a:xfrm>
            <a:off x="492125" y="260350"/>
            <a:ext cx="835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Основные характеристики  местного бюджета на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 </a:t>
            </a:r>
          </a:p>
          <a:p>
            <a:pPr algn="ctr"/>
            <a:endParaRPr lang="ru-RU" dirty="0">
              <a:latin typeface="Calibri" pitchFamily="34" charset="0"/>
            </a:endParaRPr>
          </a:p>
        </p:txBody>
      </p:sp>
      <p:graphicFrame>
        <p:nvGraphicFramePr>
          <p:cNvPr id="16409" name="Group 25"/>
          <p:cNvGraphicFramePr>
            <a:graphicFrameLocks noGrp="1"/>
          </p:cNvGraphicFramePr>
          <p:nvPr/>
        </p:nvGraphicFramePr>
        <p:xfrm>
          <a:off x="971550" y="1844675"/>
          <a:ext cx="7056438" cy="3673475"/>
        </p:xfrm>
        <a:graphic>
          <a:graphicData uri="http://schemas.openxmlformats.org/drawingml/2006/table">
            <a:tbl>
              <a:tblPr/>
              <a:tblGrid>
                <a:gridCol w="5418138"/>
                <a:gridCol w="1638300"/>
              </a:tblGrid>
              <a:tr h="6127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-всего, в т.ч.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44 374,3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Налоговые,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6 428,9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37 945,4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44 374,3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651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</a:t>
                      </a: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/Дефицит (+/-)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6407" name="TextBox 1"/>
          <p:cNvSpPr txBox="1">
            <a:spLocks noChangeArrowheads="1"/>
          </p:cNvSpPr>
          <p:nvPr/>
        </p:nvSpPr>
        <p:spPr bwMode="auto">
          <a:xfrm>
            <a:off x="7848600" y="765175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32770" name="TextBox 4"/>
          <p:cNvSpPr txBox="1">
            <a:spLocks noChangeArrowheads="1"/>
          </p:cNvSpPr>
          <p:nvPr/>
        </p:nvSpPr>
        <p:spPr bwMode="auto">
          <a:xfrm>
            <a:off x="1258888" y="333375"/>
            <a:ext cx="6675437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pitchFamily="34" charset="0"/>
              </a:rPr>
              <a:t>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Основные характеристики местного бюджета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2815" name="Group 47"/>
          <p:cNvGraphicFramePr>
            <a:graphicFrameLocks noGrp="1"/>
          </p:cNvGraphicFramePr>
          <p:nvPr/>
        </p:nvGraphicFramePr>
        <p:xfrm>
          <a:off x="0" y="1123950"/>
          <a:ext cx="9144000" cy="5840096"/>
        </p:xfrm>
        <a:graphic>
          <a:graphicData uri="http://schemas.openxmlformats.org/drawingml/2006/table">
            <a:tbl>
              <a:tblPr/>
              <a:tblGrid>
                <a:gridCol w="2286000"/>
                <a:gridCol w="2286000"/>
                <a:gridCol w="2286000"/>
                <a:gridCol w="2286000"/>
              </a:tblGrid>
              <a:tr h="1082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Показатель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Исполнено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за 2017 год 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Уточненный план на 2018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на</a:t>
                      </a:r>
                      <a:endParaRPr kumimoji="0" lang="en-US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Доходы -всего, в т.ч.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40 205,3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53 175,7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44 374,3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826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Налоговые,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6 473,2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7 779,8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6 428,9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 поступления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33 732,1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45 395,9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37 945,4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Расходы – всего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41 413,2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52 166,1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44 374,3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588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Профицит/Дефицит (+/-)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- 1 207,9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+ 1009,6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61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2813" name="TextBox 1"/>
          <p:cNvSpPr txBox="1">
            <a:spLocks noChangeArrowheads="1"/>
          </p:cNvSpPr>
          <p:nvPr/>
        </p:nvSpPr>
        <p:spPr bwMode="auto">
          <a:xfrm>
            <a:off x="7848600" y="765175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7413" name="Прямоугольник 4"/>
          <p:cNvSpPr>
            <a:spLocks noChangeArrowheads="1"/>
          </p:cNvSpPr>
          <p:nvPr/>
        </p:nvSpPr>
        <p:spPr bwMode="auto">
          <a:xfrm>
            <a:off x="971550" y="333375"/>
            <a:ext cx="7272338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Структура доходов местного бюджета в динамике 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7411" name="Диаграмма 5"/>
          <p:cNvGraphicFramePr>
            <a:graphicFrameLocks/>
          </p:cNvGraphicFramePr>
          <p:nvPr/>
        </p:nvGraphicFramePr>
        <p:xfrm>
          <a:off x="995363" y="1235075"/>
          <a:ext cx="7821612" cy="5526088"/>
        </p:xfrm>
        <a:graphic>
          <a:graphicData uri="http://schemas.openxmlformats.org/presentationml/2006/ole">
            <p:oleObj spid="_x0000_s17411" name="Worksheet" r:id="rId3" imgW="7741920" imgH="547108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18437" name="Прямоугольник 4"/>
          <p:cNvSpPr>
            <a:spLocks noChangeArrowheads="1"/>
          </p:cNvSpPr>
          <p:nvPr/>
        </p:nvSpPr>
        <p:spPr bwMode="auto">
          <a:xfrm>
            <a:off x="0" y="333375"/>
            <a:ext cx="9144000" cy="460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>
                <a:latin typeface="Times New Roman" pitchFamily="18" charset="0"/>
                <a:cs typeface="Times New Roman" pitchFamily="18" charset="0"/>
              </a:rPr>
              <a:t>Структура налоговых и неналоговых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доходов</a:t>
            </a:r>
            <a:r>
              <a:rPr lang="en-US" sz="2400" b="1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b="1">
                <a:latin typeface="Times New Roman" pitchFamily="18" charset="0"/>
                <a:cs typeface="Times New Roman" pitchFamily="18" charset="0"/>
              </a:rPr>
              <a:t>местного бюджета</a:t>
            </a:r>
            <a:endParaRPr lang="ru-RU" sz="240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8435" name="Диаграмма 5"/>
          <p:cNvGraphicFramePr>
            <a:graphicFrameLocks/>
          </p:cNvGraphicFramePr>
          <p:nvPr/>
        </p:nvGraphicFramePr>
        <p:xfrm>
          <a:off x="0" y="260648"/>
          <a:ext cx="9144000" cy="6671965"/>
        </p:xfrm>
        <a:graphic>
          <a:graphicData uri="http://schemas.openxmlformats.org/presentationml/2006/ole">
            <p:oleObj spid="_x0000_s18435" name="Worksheet" r:id="rId3" imgW="10233714" imgH="6156888" progId="Excel.Sheet.8">
              <p:embed/>
            </p:oleObj>
          </a:graphicData>
        </a:graphic>
      </p:graphicFrame>
      <p:sp>
        <p:nvSpPr>
          <p:cNvPr id="18438" name="TextBox 1"/>
          <p:cNvSpPr txBox="1">
            <a:spLocks noChangeArrowheads="1"/>
          </p:cNvSpPr>
          <p:nvPr/>
        </p:nvSpPr>
        <p:spPr bwMode="auto">
          <a:xfrm>
            <a:off x="7848600" y="1196975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5" name="Прямоугольник 3"/>
          <p:cNvSpPr>
            <a:spLocks noChangeArrowheads="1"/>
          </p:cNvSpPr>
          <p:nvPr/>
        </p:nvSpPr>
        <p:spPr bwMode="auto">
          <a:xfrm>
            <a:off x="1547813" y="333375"/>
            <a:ext cx="611039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Безвозмездные  поступления   на 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2019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 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19459" name="Диаграмма 5"/>
          <p:cNvGraphicFramePr>
            <a:graphicFrameLocks/>
          </p:cNvGraphicFramePr>
          <p:nvPr/>
        </p:nvGraphicFramePr>
        <p:xfrm>
          <a:off x="0" y="1125538"/>
          <a:ext cx="9048750" cy="5822950"/>
        </p:xfrm>
        <a:graphic>
          <a:graphicData uri="http://schemas.openxmlformats.org/presentationml/2006/ole">
            <p:oleObj spid="_x0000_s19459" name="Worksheet" r:id="rId3" imgW="9403188" imgH="5905428" progId="Excel.Sheet.8">
              <p:embed/>
            </p:oleObj>
          </a:graphicData>
        </a:graphic>
      </p:graphicFrame>
      <p:cxnSp>
        <p:nvCxnSpPr>
          <p:cNvPr id="9" name="Прямая соединительная линия 8"/>
          <p:cNvCxnSpPr/>
          <p:nvPr/>
        </p:nvCxnSpPr>
        <p:spPr>
          <a:xfrm>
            <a:off x="4500563" y="1125538"/>
            <a:ext cx="0" cy="5732462"/>
          </a:xfrm>
          <a:prstGeom prst="line">
            <a:avLst/>
          </a:prstGeom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9468" name="TextBox 1"/>
          <p:cNvSpPr txBox="1">
            <a:spLocks noChangeArrowheads="1"/>
          </p:cNvSpPr>
          <p:nvPr/>
        </p:nvSpPr>
        <p:spPr bwMode="auto">
          <a:xfrm>
            <a:off x="7848600" y="1268413"/>
            <a:ext cx="1295400" cy="360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  <p:graphicFrame>
        <p:nvGraphicFramePr>
          <p:cNvPr id="19464" name="Диаграмма 6"/>
          <p:cNvGraphicFramePr>
            <a:graphicFrameLocks/>
          </p:cNvGraphicFramePr>
          <p:nvPr/>
        </p:nvGraphicFramePr>
        <p:xfrm>
          <a:off x="0" y="1052736"/>
          <a:ext cx="9144001" cy="5805264"/>
        </p:xfrm>
        <a:graphic>
          <a:graphicData uri="http://schemas.openxmlformats.org/presentationml/2006/ole">
            <p:oleObj spid="_x0000_s19464" name="Worksheet" r:id="rId4" imgW="9364926" imgH="5897880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sp>
        <p:nvSpPr>
          <p:cNvPr id="20485" name="Прямоугольник 4"/>
          <p:cNvSpPr>
            <a:spLocks noChangeArrowheads="1"/>
          </p:cNvSpPr>
          <p:nvPr/>
        </p:nvSpPr>
        <p:spPr bwMode="auto">
          <a:xfrm>
            <a:off x="1835150" y="333375"/>
            <a:ext cx="5976938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Структура расходов на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2019  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год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483" name="Диаграмма 5"/>
          <p:cNvGraphicFramePr>
            <a:graphicFrameLocks/>
          </p:cNvGraphicFramePr>
          <p:nvPr/>
        </p:nvGraphicFramePr>
        <p:xfrm>
          <a:off x="0" y="1196975"/>
          <a:ext cx="9113838" cy="5661025"/>
        </p:xfrm>
        <a:graphic>
          <a:graphicData uri="http://schemas.openxmlformats.org/presentationml/2006/ole">
            <p:oleObj spid="_x0000_s20483" name="Worksheet" r:id="rId4" imgW="9456366" imgH="5905428" progId="Excel.Shee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Прямая соединительная линия 3"/>
          <p:cNvCxnSpPr/>
          <p:nvPr/>
        </p:nvCxnSpPr>
        <p:spPr>
          <a:xfrm flipH="1">
            <a:off x="0" y="1125538"/>
            <a:ext cx="9144000" cy="0"/>
          </a:xfrm>
          <a:prstGeom prst="line">
            <a:avLst/>
          </a:prstGeom>
        </p:spPr>
        <p:style>
          <a:lnRef idx="2">
            <a:schemeClr val="accent3"/>
          </a:lnRef>
          <a:fillRef idx="0">
            <a:schemeClr val="accent3"/>
          </a:fillRef>
          <a:effectRef idx="1">
            <a:schemeClr val="accent3"/>
          </a:effectRef>
          <a:fontRef idx="minor">
            <a:schemeClr val="tx1"/>
          </a:fontRef>
        </p:style>
      </p:cxnSp>
      <p:graphicFrame>
        <p:nvGraphicFramePr>
          <p:cNvPr id="29739" name="Group 43"/>
          <p:cNvGraphicFramePr>
            <a:graphicFrameLocks noGrp="1"/>
          </p:cNvGraphicFramePr>
          <p:nvPr/>
        </p:nvGraphicFramePr>
        <p:xfrm>
          <a:off x="0" y="476670"/>
          <a:ext cx="9144000" cy="6566827"/>
        </p:xfrm>
        <a:graphic>
          <a:graphicData uri="http://schemas.openxmlformats.org/drawingml/2006/table">
            <a:tbl>
              <a:tblPr/>
              <a:tblGrid>
                <a:gridCol w="4932363"/>
                <a:gridCol w="2087562"/>
                <a:gridCol w="2124075"/>
              </a:tblGrid>
              <a:tr h="6436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Уточнённый план на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2018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План на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2019 </a:t>
                      </a: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год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Общегосударственные вопросы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21 527,1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19 676,4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02704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высшего должностного лица субъекта Российской Федерации и муниципального образования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3 616,3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2 424,9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3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</a:t>
                      </a: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209,8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183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13 165,7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15 395,9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1319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463,9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9776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Обеспечение проведения выборов и референдумов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Резервные фонды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 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5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Другие общегосударственные вопросы </a:t>
                      </a:r>
                      <a:endParaRPr kumimoji="0" lang="ru-RU" sz="16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1 609,9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1 001,7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9736" name="Прямоугольник 5"/>
          <p:cNvSpPr>
            <a:spLocks noChangeArrowheads="1"/>
          </p:cNvSpPr>
          <p:nvPr/>
        </p:nvSpPr>
        <p:spPr bwMode="auto">
          <a:xfrm>
            <a:off x="2195513" y="1"/>
            <a:ext cx="4752751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Общегосударственные вопросы</a:t>
            </a:r>
          </a:p>
        </p:txBody>
      </p:sp>
      <p:sp>
        <p:nvSpPr>
          <p:cNvPr id="29737" name="TextBox 1"/>
          <p:cNvSpPr txBox="1">
            <a:spLocks noChangeArrowheads="1"/>
          </p:cNvSpPr>
          <p:nvPr/>
        </p:nvSpPr>
        <p:spPr bwMode="auto">
          <a:xfrm>
            <a:off x="7740650" y="692150"/>
            <a:ext cx="1295400" cy="36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r>
              <a:rPr lang="ru-RU" sz="1400" i="1">
                <a:latin typeface="Times New Roman" pitchFamily="18" charset="0"/>
                <a:cs typeface="Times New Roman" pitchFamily="18" charset="0"/>
              </a:rPr>
              <a:t>тыс. руб</a:t>
            </a:r>
            <a:r>
              <a:rPr lang="ru-RU" sz="1100">
                <a:latin typeface="Calibri" pitchFamily="34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1319</TotalTime>
  <Words>397</Words>
  <Application>Microsoft Office PowerPoint</Application>
  <PresentationFormat>Экран (4:3)</PresentationFormat>
  <Paragraphs>131</Paragraphs>
  <Slides>16</Slides>
  <Notes>1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Поток</vt:lpstr>
      <vt:lpstr>Worksheet</vt:lpstr>
      <vt:lpstr>Лист Microsoft Office Excel 97-2003</vt:lpstr>
      <vt:lpstr>Решение Совета депутатов муниципального образования «Приморско-Куйский сельсовет» Ненецкого автономного округа от 26 декабря 2018 года № 18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Андрей</dc:creator>
  <cp:lastModifiedBy>Пользователь</cp:lastModifiedBy>
  <cp:revision>191</cp:revision>
  <dcterms:created xsi:type="dcterms:W3CDTF">2016-02-12T02:25:46Z</dcterms:created>
  <dcterms:modified xsi:type="dcterms:W3CDTF">2019-02-25T08:45:40Z</dcterms:modified>
</cp:coreProperties>
</file>