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2901" autoAdjust="0"/>
  </p:normalViewPr>
  <p:slideViewPr>
    <p:cSldViewPr>
      <p:cViewPr>
        <p:scale>
          <a:sx n="66" d="100"/>
          <a:sy n="66" d="100"/>
        </p:scale>
        <p:origin x="-1282" y="-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F311E-704E-46AD-866B-9F3B8E4474C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65DDA-E494-4208-BE8D-83FAAFE2E4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65DDA-E494-4208-BE8D-83FAAFE2E4C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55CFB-8B75-4974-BF35-95B39F2F9F93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A776A-97D8-4D4E-B955-AA1D5319AE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DBA1C5-3470-4A05-AAA6-19E29A3AB44C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3BC10-171C-4EEA-A11E-322B82848F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1C4A16-2862-4F41-B4D8-452476D9E103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B1C4A-CD35-4A4D-8DD9-4B83835B1A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6E596-13A8-4217-BA77-85B4009C90A4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64205-EA12-4EB6-A30D-DE0AD97E1A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3CAB22-BD5C-4054-9911-F1A316EA1E20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159CF-7888-4ABA-9C21-77862899A8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4BAEF-99B3-440B-A206-1EA83A8282B4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37DDB-0943-41A1-88EF-2CF3313DA4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F384CF-F4BA-4463-8C7B-28DA3E694901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E3263-F7C6-43C7-B25A-6070F4BECA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3722C-D8F6-46F0-9303-3549D67E98CC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2A838-D722-406D-9B13-5457C4330F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EBF837-1316-4B62-A76C-E0323FF50B9C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32EF1-89B0-4E23-9094-DA52D198D9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BA2701-D8B7-44E0-B4B9-5B8B78497174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B5378-7BB5-49A1-8300-838FBFF233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077A0-AC3E-4A98-9538-06D473574B2E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12060B2-4112-4118-A738-DDC6E4010B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08E6E83-A0C7-401A-A555-C402228312D9}" type="datetimeFigureOut">
              <a:rPr lang="ru-RU" smtClean="0"/>
              <a:pPr>
                <a:defRPr/>
              </a:pPr>
              <a:t>25.02.2019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487E090-2B0F-4D32-A6B1-ADE2FC6AAE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0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4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Microsoft_Office_Excel_97-20035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339" name="Rectang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i="1" dirty="0" smtClean="0">
                <a:solidFill>
                  <a:schemeClr val="accent3"/>
                </a:solidFill>
                <a:latin typeface="Arial" charset="0"/>
              </a:rPr>
              <a:t>Решение Совета депутатов муниципального образования «</a:t>
            </a:r>
            <a:r>
              <a:rPr lang="ru-RU" sz="2400" i="1" dirty="0" err="1" smtClean="0">
                <a:solidFill>
                  <a:schemeClr val="accent3"/>
                </a:solidFill>
                <a:latin typeface="Arial" charset="0"/>
              </a:rPr>
              <a:t>Приморско-Куйский</a:t>
            </a:r>
            <a:r>
              <a:rPr lang="ru-RU" sz="2400" i="1" dirty="0" smtClean="0">
                <a:solidFill>
                  <a:schemeClr val="accent3"/>
                </a:solidFill>
                <a:latin typeface="Arial" charset="0"/>
              </a:rPr>
              <a:t> сельсовет» Ненецкого автономного округа от 26 декабря 2018 года № 18</a:t>
            </a:r>
          </a:p>
        </p:txBody>
      </p:sp>
      <p:sp>
        <p:nvSpPr>
          <p:cNvPr id="14340" name="Rectang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«О бюджете муниципального образования «</a:t>
            </a:r>
            <a:r>
              <a:rPr lang="ru-RU" sz="2800" b="1" i="1" dirty="0" err="1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Приморско-Куйский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сельсовет» Ненецкого автономного округа на 2019 год»</a:t>
            </a:r>
          </a:p>
          <a:p>
            <a:pPr>
              <a:lnSpc>
                <a:spcPct val="90000"/>
              </a:lnSpc>
            </a:pPr>
            <a:endParaRPr lang="ru-RU" sz="2800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533" name="Прямоугольник 4"/>
          <p:cNvSpPr>
            <a:spLocks noChangeArrowheads="1"/>
          </p:cNvSpPr>
          <p:nvPr/>
        </p:nvSpPr>
        <p:spPr bwMode="auto">
          <a:xfrm>
            <a:off x="2627313" y="333375"/>
            <a:ext cx="35258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Диаграмма 8"/>
          <p:cNvGraphicFramePr>
            <a:graphicFrameLocks/>
          </p:cNvGraphicFramePr>
          <p:nvPr/>
        </p:nvGraphicFramePr>
        <p:xfrm>
          <a:off x="1" y="1124744"/>
          <a:ext cx="9143999" cy="5661819"/>
        </p:xfrm>
        <a:graphic>
          <a:graphicData uri="http://schemas.openxmlformats.org/presentationml/2006/ole">
            <p:oleObj spid="_x0000_s22531" name="Worksheet" r:id="rId3" imgW="9296400" imgH="5829300" progId="Excel.Sheet.8">
              <p:embed/>
            </p:oleObj>
          </a:graphicData>
        </a:graphic>
      </p:graphicFrame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784860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5" name="Диаграмма 5"/>
          <p:cNvGraphicFramePr>
            <a:graphicFrameLocks/>
          </p:cNvGraphicFramePr>
          <p:nvPr/>
        </p:nvGraphicFramePr>
        <p:xfrm>
          <a:off x="1" y="980728"/>
          <a:ext cx="9144000" cy="5805835"/>
        </p:xfrm>
        <a:graphic>
          <a:graphicData uri="http://schemas.openxmlformats.org/presentationml/2006/ole">
            <p:oleObj spid="_x0000_s23555" name="Worksheet" r:id="rId3" imgW="9418320" imgH="5440680" progId="Excel.Sheet.8">
              <p:embed/>
            </p:oleObj>
          </a:graphicData>
        </a:graphic>
      </p:graphicFrame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581" name="Прямоугольник 4"/>
          <p:cNvSpPr>
            <a:spLocks noChangeArrowheads="1"/>
          </p:cNvSpPr>
          <p:nvPr/>
        </p:nvSpPr>
        <p:spPr bwMode="auto">
          <a:xfrm>
            <a:off x="2339975" y="333375"/>
            <a:ext cx="39893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Национальная   экономика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Диаграмма 5"/>
          <p:cNvGraphicFramePr>
            <a:graphicFrameLocks/>
          </p:cNvGraphicFramePr>
          <p:nvPr/>
        </p:nvGraphicFramePr>
        <p:xfrm>
          <a:off x="0" y="980728"/>
          <a:ext cx="9129713" cy="5877272"/>
        </p:xfrm>
        <a:graphic>
          <a:graphicData uri="http://schemas.openxmlformats.org/presentationml/2006/ole">
            <p:oleObj spid="_x0000_s24579" name="Worksheet" r:id="rId3" imgW="9403188" imgH="5730312" progId="Excel.Sheet.8">
              <p:embed/>
            </p:oleObj>
          </a:graphicData>
        </a:graphic>
      </p:graphicFrame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7848600" y="14128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605" name="Прямоугольник 4"/>
          <p:cNvSpPr>
            <a:spLocks noChangeArrowheads="1"/>
          </p:cNvSpPr>
          <p:nvPr/>
        </p:nvSpPr>
        <p:spPr bwMode="auto">
          <a:xfrm>
            <a:off x="2051050" y="333375"/>
            <a:ext cx="5194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3" name="Диаграмма 5"/>
          <p:cNvGraphicFramePr>
            <a:graphicFrameLocks/>
          </p:cNvGraphicFramePr>
          <p:nvPr/>
        </p:nvGraphicFramePr>
        <p:xfrm>
          <a:off x="1" y="1196752"/>
          <a:ext cx="9612560" cy="5743798"/>
        </p:xfrm>
        <a:graphic>
          <a:graphicData uri="http://schemas.openxmlformats.org/presentationml/2006/ole">
            <p:oleObj spid="_x0000_s25603" name="Worksheet" r:id="rId3" imgW="10111794" imgH="5913192" progId="Excel.Sheet.8">
              <p:embed/>
            </p:oleObj>
          </a:graphicData>
        </a:graphic>
      </p:graphicFrame>
      <p:sp>
        <p:nvSpPr>
          <p:cNvPr id="25606" name="TextBox 1"/>
          <p:cNvSpPr txBox="1">
            <a:spLocks noChangeArrowheads="1"/>
          </p:cNvSpPr>
          <p:nvPr/>
        </p:nvSpPr>
        <p:spPr bwMode="auto">
          <a:xfrm>
            <a:off x="7667625" y="1412875"/>
            <a:ext cx="12969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3563938" y="333375"/>
            <a:ext cx="19700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7" name="Диаграмма 5"/>
          <p:cNvGraphicFramePr>
            <a:graphicFrameLocks/>
          </p:cNvGraphicFramePr>
          <p:nvPr/>
        </p:nvGraphicFramePr>
        <p:xfrm>
          <a:off x="0" y="1052513"/>
          <a:ext cx="9129713" cy="5713412"/>
        </p:xfrm>
        <a:graphic>
          <a:graphicData uri="http://schemas.openxmlformats.org/presentationml/2006/ole">
            <p:oleObj spid="_x0000_s26627" name="Worksheet" r:id="rId3" imgW="9296400" imgH="5638872" progId="Excel.Sheet.8">
              <p:embed/>
            </p:oleObj>
          </a:graphicData>
        </a:graphic>
      </p:graphicFrame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774065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2916238" y="333375"/>
            <a:ext cx="33194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Диаграмма 5"/>
          <p:cNvGraphicFramePr>
            <a:graphicFrameLocks/>
          </p:cNvGraphicFramePr>
          <p:nvPr/>
        </p:nvGraphicFramePr>
        <p:xfrm>
          <a:off x="-85725" y="1124744"/>
          <a:ext cx="9229725" cy="5733256"/>
        </p:xfrm>
        <a:graphic>
          <a:graphicData uri="http://schemas.openxmlformats.org/presentationml/2006/ole">
            <p:oleObj spid="_x0000_s27651" name="Worksheet" r:id="rId3" imgW="9486846" imgH="5646420" progId="Excel.Sheet.8">
              <p:embed/>
            </p:oleObj>
          </a:graphicData>
        </a:graphic>
      </p:graphicFrame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2124075" y="333375"/>
            <a:ext cx="4337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5" name="Диаграмма 5"/>
          <p:cNvGraphicFramePr>
            <a:graphicFrameLocks/>
          </p:cNvGraphicFramePr>
          <p:nvPr/>
        </p:nvGraphicFramePr>
        <p:xfrm>
          <a:off x="0" y="1125538"/>
          <a:ext cx="9174163" cy="5640387"/>
        </p:xfrm>
        <a:graphic>
          <a:graphicData uri="http://schemas.openxmlformats.org/presentationml/2006/ole">
            <p:oleObj spid="_x0000_s28675" name="Worksheet" r:id="rId3" imgW="9296400" imgH="563887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539750" y="188913"/>
            <a:ext cx="8532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показатели социально-экономического развития 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                МО «Приморско-Куйский сельсовет»   НАО</a:t>
            </a:r>
          </a:p>
        </p:txBody>
      </p:sp>
      <p:graphicFrame>
        <p:nvGraphicFramePr>
          <p:cNvPr id="15408" name="Group 48"/>
          <p:cNvGraphicFramePr>
            <a:graphicFrameLocks noGrp="1"/>
          </p:cNvGraphicFramePr>
          <p:nvPr/>
        </p:nvGraphicFramePr>
        <p:xfrm>
          <a:off x="0" y="1196975"/>
          <a:ext cx="9144000" cy="4978402"/>
        </p:xfrm>
        <a:graphic>
          <a:graphicData uri="http://schemas.openxmlformats.org/drawingml/2006/table">
            <a:tbl>
              <a:tblPr/>
              <a:tblGrid>
                <a:gridCol w="1619672"/>
                <a:gridCol w="1428328"/>
                <a:gridCol w="1524000"/>
                <a:gridCol w="1524000"/>
                <a:gridCol w="1524000"/>
                <a:gridCol w="15240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факт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оценка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прогноз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прогноз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населения, тыс. человек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безработицы % на конец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муниципального жилищного фонда тыс. кв.м.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0,09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объемов ввода в действие  жилых  домов тыс.кв.м в общей площади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492125" y="260350"/>
            <a:ext cx="835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характеристики  местного бюджета на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ctr"/>
            <a:endParaRPr lang="ru-RU" dirty="0">
              <a:latin typeface="Calibri" pitchFamily="34" charset="0"/>
            </a:endParaRPr>
          </a:p>
        </p:txBody>
      </p:sp>
      <p:graphicFrame>
        <p:nvGraphicFramePr>
          <p:cNvPr id="16409" name="Group 25"/>
          <p:cNvGraphicFramePr>
            <a:graphicFrameLocks noGrp="1"/>
          </p:cNvGraphicFramePr>
          <p:nvPr/>
        </p:nvGraphicFramePr>
        <p:xfrm>
          <a:off x="971550" y="1844675"/>
          <a:ext cx="7056438" cy="3673475"/>
        </p:xfrm>
        <a:graphic>
          <a:graphicData uri="http://schemas.openxmlformats.org/drawingml/2006/table">
            <a:tbl>
              <a:tblPr/>
              <a:tblGrid>
                <a:gridCol w="5418138"/>
                <a:gridCol w="1638300"/>
              </a:tblGrid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-всего, в т.ч.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44 374,3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6 428,9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37 945,4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44 374,3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/Дефицит (+/-)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TextBox 1"/>
          <p:cNvSpPr txBox="1">
            <a:spLocks noChangeArrowheads="1"/>
          </p:cNvSpPr>
          <p:nvPr/>
        </p:nvSpPr>
        <p:spPr bwMode="auto">
          <a:xfrm>
            <a:off x="7848600" y="7651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1258888" y="333375"/>
            <a:ext cx="66754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Основные характеристики местного бюджета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815" name="Group 47"/>
          <p:cNvGraphicFramePr>
            <a:graphicFrameLocks noGrp="1"/>
          </p:cNvGraphicFramePr>
          <p:nvPr/>
        </p:nvGraphicFramePr>
        <p:xfrm>
          <a:off x="0" y="1123950"/>
          <a:ext cx="9144000" cy="5840096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2017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на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-всего, в т.ч.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40 205,3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53 175,7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44 374,3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6 473,2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7 779,8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6 428,9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 поступления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33 732,1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45 395,9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37 945,4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– 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41 413,2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52 166,1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44 374,3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Профицит/Дефицит (+/-)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- 1 207,9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+ 1009,6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3" name="TextBox 1"/>
          <p:cNvSpPr txBox="1">
            <a:spLocks noChangeArrowheads="1"/>
          </p:cNvSpPr>
          <p:nvPr/>
        </p:nvSpPr>
        <p:spPr bwMode="auto">
          <a:xfrm>
            <a:off x="7848600" y="7651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971550" y="333375"/>
            <a:ext cx="72723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Структура доходов местного бюджета в динамике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Диаграмма 5"/>
          <p:cNvGraphicFramePr>
            <a:graphicFrameLocks/>
          </p:cNvGraphicFramePr>
          <p:nvPr/>
        </p:nvGraphicFramePr>
        <p:xfrm>
          <a:off x="995363" y="1235075"/>
          <a:ext cx="7821612" cy="5526088"/>
        </p:xfrm>
        <a:graphic>
          <a:graphicData uri="http://schemas.openxmlformats.org/presentationml/2006/ole">
            <p:oleObj spid="_x0000_s17411" name="Worksheet" r:id="rId3" imgW="7741920" imgH="547108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0" y="333375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Структура налоговых и неналоговых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местного бюджета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Диаграмма 5"/>
          <p:cNvGraphicFramePr>
            <a:graphicFrameLocks/>
          </p:cNvGraphicFramePr>
          <p:nvPr/>
        </p:nvGraphicFramePr>
        <p:xfrm>
          <a:off x="0" y="260648"/>
          <a:ext cx="9144000" cy="6671965"/>
        </p:xfrm>
        <a:graphic>
          <a:graphicData uri="http://schemas.openxmlformats.org/presentationml/2006/ole">
            <p:oleObj spid="_x0000_s18435" name="Worksheet" r:id="rId3" imgW="10233714" imgH="6156888" progId="Excel.Sheet.8">
              <p:embed/>
            </p:oleObj>
          </a:graphicData>
        </a:graphic>
      </p:graphicFrame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7848600" y="11969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Прямоугольник 3"/>
          <p:cNvSpPr>
            <a:spLocks noChangeArrowheads="1"/>
          </p:cNvSpPr>
          <p:nvPr/>
        </p:nvSpPr>
        <p:spPr bwMode="auto">
          <a:xfrm>
            <a:off x="1547813" y="333375"/>
            <a:ext cx="61103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Безвозмездные  поступления   на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19459" name="Диаграмма 5"/>
          <p:cNvGraphicFramePr>
            <a:graphicFrameLocks/>
          </p:cNvGraphicFramePr>
          <p:nvPr/>
        </p:nvGraphicFramePr>
        <p:xfrm>
          <a:off x="0" y="1125538"/>
          <a:ext cx="9048750" cy="5822950"/>
        </p:xfrm>
        <a:graphic>
          <a:graphicData uri="http://schemas.openxmlformats.org/presentationml/2006/ole">
            <p:oleObj spid="_x0000_s19459" name="Worksheet" r:id="rId3" imgW="9403188" imgH="5905428" progId="Excel.Sheet.8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4500563" y="1125538"/>
            <a:ext cx="0" cy="573246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468" name="TextBox 1"/>
          <p:cNvSpPr txBox="1">
            <a:spLocks noChangeArrowheads="1"/>
          </p:cNvSpPr>
          <p:nvPr/>
        </p:nvSpPr>
        <p:spPr bwMode="auto">
          <a:xfrm>
            <a:off x="784860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9464" name="Диаграмма 6"/>
          <p:cNvGraphicFramePr>
            <a:graphicFrameLocks/>
          </p:cNvGraphicFramePr>
          <p:nvPr/>
        </p:nvGraphicFramePr>
        <p:xfrm>
          <a:off x="0" y="1052736"/>
          <a:ext cx="9144001" cy="5805264"/>
        </p:xfrm>
        <a:graphic>
          <a:graphicData uri="http://schemas.openxmlformats.org/presentationml/2006/ole">
            <p:oleObj spid="_x0000_s19464" name="Worksheet" r:id="rId4" imgW="9364926" imgH="58978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1835150" y="333375"/>
            <a:ext cx="5976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расходов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2019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3" name="Диаграмма 5"/>
          <p:cNvGraphicFramePr>
            <a:graphicFrameLocks/>
          </p:cNvGraphicFramePr>
          <p:nvPr/>
        </p:nvGraphicFramePr>
        <p:xfrm>
          <a:off x="0" y="1196975"/>
          <a:ext cx="9113838" cy="5661025"/>
        </p:xfrm>
        <a:graphic>
          <a:graphicData uri="http://schemas.openxmlformats.org/presentationml/2006/ole">
            <p:oleObj spid="_x0000_s20483" name="Worksheet" r:id="rId4" imgW="9456366" imgH="590542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29739" name="Group 43"/>
          <p:cNvGraphicFramePr>
            <a:graphicFrameLocks noGrp="1"/>
          </p:cNvGraphicFramePr>
          <p:nvPr/>
        </p:nvGraphicFramePr>
        <p:xfrm>
          <a:off x="0" y="476670"/>
          <a:ext cx="9144000" cy="6566827"/>
        </p:xfrm>
        <a:graphic>
          <a:graphicData uri="http://schemas.openxmlformats.org/drawingml/2006/table">
            <a:tbl>
              <a:tblPr/>
              <a:tblGrid>
                <a:gridCol w="4932363"/>
                <a:gridCol w="2087562"/>
                <a:gridCol w="2124075"/>
              </a:tblGrid>
              <a:tr h="643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Уточнённый план на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21 527,1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19 676,4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3 616,3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2 424,9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3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209,8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3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13 165,7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15 395,9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1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463,9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1 609,9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1 001,7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6" name="Прямоугольник 5"/>
          <p:cNvSpPr>
            <a:spLocks noChangeArrowheads="1"/>
          </p:cNvSpPr>
          <p:nvPr/>
        </p:nvSpPr>
        <p:spPr bwMode="auto">
          <a:xfrm>
            <a:off x="2195513" y="1"/>
            <a:ext cx="4752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29737" name="TextBox 1"/>
          <p:cNvSpPr txBox="1">
            <a:spLocks noChangeArrowheads="1"/>
          </p:cNvSpPr>
          <p:nvPr/>
        </p:nvSpPr>
        <p:spPr bwMode="auto">
          <a:xfrm>
            <a:off x="7740650" y="692150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</TotalTime>
  <Words>397</Words>
  <Application>Microsoft Office PowerPoint</Application>
  <PresentationFormat>Экран (4:3)</PresentationFormat>
  <Paragraphs>131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Поток</vt:lpstr>
      <vt:lpstr>Worksheet</vt:lpstr>
      <vt:lpstr>Лист Microsoft Office Excel 97-2003</vt:lpstr>
      <vt:lpstr>Решение Совета депутатов муниципального образования «Приморско-Куйский сельсовет» Ненецкого автономного округа от 26 декабря 2018 года № 18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Пользователь</cp:lastModifiedBy>
  <cp:revision>191</cp:revision>
  <dcterms:created xsi:type="dcterms:W3CDTF">2016-02-12T02:25:46Z</dcterms:created>
  <dcterms:modified xsi:type="dcterms:W3CDTF">2019-02-25T08:45:40Z</dcterms:modified>
</cp:coreProperties>
</file>