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57" autoAdjust="0"/>
  </p:normalViewPr>
  <p:slideViewPr>
    <p:cSldViewPr>
      <p:cViewPr>
        <p:scale>
          <a:sx n="59" d="100"/>
          <a:sy n="59" d="100"/>
        </p:scale>
        <p:origin x="-114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55CFB-8B75-4974-BF35-95B39F2F9F93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776A-97D8-4D4E-B955-AA1D5319A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A1C5-3470-4A05-AAA6-19E29A3AB44C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3BC10-171C-4EEA-A11E-322B82848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4A16-2862-4F41-B4D8-452476D9E103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B1C4A-CD35-4A4D-8DD9-4B83835B1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9F18B-6E7C-4CE3-A3A0-C63E2E14467B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3B37-BFA2-4D28-8900-92806DCC4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E596-13A8-4217-BA77-85B4009C90A4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4205-EA12-4EB6-A30D-DE0AD97E1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AB22-BD5C-4054-9911-F1A316EA1E20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159CF-7888-4ABA-9C21-77862899A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BAEF-99B3-440B-A206-1EA83A8282B4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7DDB-0943-41A1-88EF-2CF3313DA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84CF-F4BA-4463-8C7B-28DA3E694901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E3263-F7C6-43C7-B25A-6070F4BEC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3722C-D8F6-46F0-9303-3549D67E98CC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2A838-D722-406D-9B13-5457C4330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BF837-1316-4B62-A76C-E0323FF50B9C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2EF1-89B0-4E23-9094-DA52D198D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A2701-D8B7-44E0-B4B9-5B8B78497174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5378-7BB5-49A1-8300-838FBFF23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77A0-AC3E-4A98-9538-06D473574B2E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60B2-4112-4118-A738-DDC6E4010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E6E83-A0C7-401A-A555-C402228312D9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87E090-2B0F-4D32-A6B1-ADE2FC6AA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339" name="Rectang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i="1" smtClean="0">
                <a:latin typeface="Arial" charset="0"/>
              </a:rPr>
              <a:t>Решение Совета депутатов муниципального образования «Приморско-Куйский сельсовет» Ненецкого автономного округа от 29 декабря 2016 года № 200</a:t>
            </a:r>
          </a:p>
        </p:txBody>
      </p:sp>
      <p:sp>
        <p:nvSpPr>
          <p:cNvPr id="14340" name="Rectang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chemeClr val="tx1"/>
                </a:solidFill>
                <a:latin typeface="Arial" charset="0"/>
              </a:rPr>
              <a:t>«О бюджете муниципального образования «Приморско-Куйский сельсовет» Ненецкого автономного округа на 2017 год»</a:t>
            </a:r>
          </a:p>
          <a:p>
            <a:pPr>
              <a:lnSpc>
                <a:spcPct val="90000"/>
              </a:lnSpc>
            </a:pPr>
            <a:endParaRPr lang="ru-RU" sz="28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2627313" y="333375"/>
            <a:ext cx="3525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Диаграмма 8"/>
          <p:cNvGraphicFramePr>
            <a:graphicFrameLocks/>
          </p:cNvGraphicFramePr>
          <p:nvPr/>
        </p:nvGraphicFramePr>
        <p:xfrm>
          <a:off x="0" y="1268413"/>
          <a:ext cx="9194800" cy="5829300"/>
        </p:xfrm>
        <a:graphic>
          <a:graphicData uri="http://schemas.openxmlformats.org/presentationml/2006/ole">
            <p:oleObj spid="_x0000_s22531" name="Worksheet" r:id="rId3" imgW="9334555" imgH="5829216" progId="Excel.Sheet.8">
              <p:embed/>
            </p:oleObj>
          </a:graphicData>
        </a:graphic>
      </p:graphicFrame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784860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0" y="1889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Диаграмма 5"/>
          <p:cNvGraphicFramePr>
            <a:graphicFrameLocks/>
          </p:cNvGraphicFramePr>
          <p:nvPr/>
        </p:nvGraphicFramePr>
        <p:xfrm>
          <a:off x="0" y="1008063"/>
          <a:ext cx="9144000" cy="5845175"/>
        </p:xfrm>
        <a:graphic>
          <a:graphicData uri="http://schemas.openxmlformats.org/presentationml/2006/ole">
            <p:oleObj spid="_x0000_s23555" name="Worksheet" r:id="rId3" imgW="9372617" imgH="5619747" progId="Excel.Sheet.8">
              <p:embed/>
            </p:oleObj>
          </a:graphicData>
        </a:graphic>
      </p:graphicFrame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581" name="Прямоугольник 4"/>
          <p:cNvSpPr>
            <a:spLocks noChangeArrowheads="1"/>
          </p:cNvSpPr>
          <p:nvPr/>
        </p:nvSpPr>
        <p:spPr bwMode="auto">
          <a:xfrm>
            <a:off x="2339975" y="333375"/>
            <a:ext cx="39893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Национальная   экономика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Диаграмма 5"/>
          <p:cNvGraphicFramePr>
            <a:graphicFrameLocks/>
          </p:cNvGraphicFramePr>
          <p:nvPr/>
        </p:nvGraphicFramePr>
        <p:xfrm>
          <a:off x="-4763" y="1076325"/>
          <a:ext cx="9153526" cy="5734050"/>
        </p:xfrm>
        <a:graphic>
          <a:graphicData uri="http://schemas.openxmlformats.org/presentationml/2006/ole">
            <p:oleObj spid="_x0000_s24579" name="Лист" r:id="rId3" imgW="9391794" imgH="5734056" progId="Excel.Sheet.8">
              <p:embed/>
            </p:oleObj>
          </a:graphicData>
        </a:graphic>
      </p:graphicFrame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7848600" y="14128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2051050" y="333375"/>
            <a:ext cx="5194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Диаграмма 5"/>
          <p:cNvGraphicFramePr>
            <a:graphicFrameLocks/>
          </p:cNvGraphicFramePr>
          <p:nvPr/>
        </p:nvGraphicFramePr>
        <p:xfrm>
          <a:off x="-150813" y="1025525"/>
          <a:ext cx="9294813" cy="5829300"/>
        </p:xfrm>
        <a:graphic>
          <a:graphicData uri="http://schemas.openxmlformats.org/presentationml/2006/ole">
            <p:oleObj spid="_x0000_s25603" name="Worksheet" r:id="rId3" imgW="9544029" imgH="5829216" progId="Excel.Sheet.8">
              <p:embed/>
            </p:oleObj>
          </a:graphicData>
        </a:graphic>
      </p:graphicFrame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7667625" y="1412875"/>
            <a:ext cx="12969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3563938" y="333375"/>
            <a:ext cx="1970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Диаграмма 5"/>
          <p:cNvGraphicFramePr>
            <a:graphicFrameLocks/>
          </p:cNvGraphicFramePr>
          <p:nvPr/>
        </p:nvGraphicFramePr>
        <p:xfrm>
          <a:off x="36513" y="1171575"/>
          <a:ext cx="9069387" cy="5638800"/>
        </p:xfrm>
        <a:graphic>
          <a:graphicData uri="http://schemas.openxmlformats.org/presentationml/2006/ole">
            <p:oleObj spid="_x0000_s26627" name="Worksheet" r:id="rId3" imgW="9258432" imgH="5733929" progId="Excel.Sheet.8">
              <p:embed/>
            </p:oleObj>
          </a:graphicData>
        </a:graphic>
      </p:graphicFrame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774065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2916238" y="333375"/>
            <a:ext cx="3319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Диаграмма 5"/>
          <p:cNvGraphicFramePr>
            <a:graphicFrameLocks/>
          </p:cNvGraphicFramePr>
          <p:nvPr/>
        </p:nvGraphicFramePr>
        <p:xfrm>
          <a:off x="-85725" y="1073150"/>
          <a:ext cx="9215438" cy="5734050"/>
        </p:xfrm>
        <a:graphic>
          <a:graphicData uri="http://schemas.openxmlformats.org/presentationml/2006/ole">
            <p:oleObj spid="_x0000_s27651" name="Worksheet" r:id="rId3" imgW="9410679" imgH="5733929" progId="Excel.Sheet.8">
              <p:embed/>
            </p:oleObj>
          </a:graphicData>
        </a:graphic>
      </p:graphicFrame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2124075" y="333375"/>
            <a:ext cx="4337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5" name="Диаграмма 5"/>
          <p:cNvGraphicFramePr>
            <a:graphicFrameLocks/>
          </p:cNvGraphicFramePr>
          <p:nvPr/>
        </p:nvGraphicFramePr>
        <p:xfrm>
          <a:off x="36513" y="1076325"/>
          <a:ext cx="9069387" cy="5734050"/>
        </p:xfrm>
        <a:graphic>
          <a:graphicData uri="http://schemas.openxmlformats.org/presentationml/2006/ole">
            <p:oleObj spid="_x0000_s28675" name="Worksheet" r:id="rId3" imgW="9258432" imgH="573392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539750" y="188913"/>
            <a:ext cx="8532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               МО «Приморско-Куйский сельсовет»   НАО</a:t>
            </a:r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/>
        </p:nvGraphicFramePr>
        <p:xfrm>
          <a:off x="0" y="1196975"/>
          <a:ext cx="9144000" cy="4978400"/>
        </p:xfrm>
        <a:graphic>
          <a:graphicData uri="http://schemas.openxmlformats.org/drawingml/2006/table">
            <a:tbl>
              <a:tblPr/>
              <a:tblGrid>
                <a:gridCol w="1547813"/>
                <a:gridCol w="1500187"/>
                <a:gridCol w="1524000"/>
                <a:gridCol w="1524000"/>
                <a:gridCol w="1524000"/>
                <a:gridCol w="15240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прогноз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прогноз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тыс. человек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безработицы % на конец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муниципального жилищного фонда тыс. кв.м.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0,09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объемов ввода в действие  жилых  домов тыс.кв.м в общей площади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492125" y="260350"/>
            <a:ext cx="835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характеристики  местного бюджета на  2017 год 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  <p:graphicFrame>
        <p:nvGraphicFramePr>
          <p:cNvPr id="16409" name="Group 25"/>
          <p:cNvGraphicFramePr>
            <a:graphicFrameLocks noGrp="1"/>
          </p:cNvGraphicFramePr>
          <p:nvPr/>
        </p:nvGraphicFramePr>
        <p:xfrm>
          <a:off x="971550" y="1844675"/>
          <a:ext cx="7056438" cy="3673475"/>
        </p:xfrm>
        <a:graphic>
          <a:graphicData uri="http://schemas.openxmlformats.org/drawingml/2006/table">
            <a:tbl>
              <a:tblPr/>
              <a:tblGrid>
                <a:gridCol w="5418138"/>
                <a:gridCol w="163830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-всего, в т.ч.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34 670,1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5 766,8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28 903,3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34 670,1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(+/-)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1258888" y="333375"/>
            <a:ext cx="66754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характеристики местного бюджета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815" name="Group 47"/>
          <p:cNvGraphicFramePr>
            <a:graphicFrameLocks noGrp="1"/>
          </p:cNvGraphicFramePr>
          <p:nvPr/>
        </p:nvGraphicFramePr>
        <p:xfrm>
          <a:off x="0" y="1123950"/>
          <a:ext cx="9144000" cy="5840413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2015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-всего, в т.ч.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70 639,2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71 300,6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34 670,1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6 091,2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5 805,3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5 766,8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64 548,0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65 495,3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28 903,3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70 428,1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71 829,1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34 670,1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(+/-)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- 528,5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3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971550" y="333375"/>
            <a:ext cx="7272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доходов местного бюджета в динамике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Диаграмма 5"/>
          <p:cNvGraphicFramePr>
            <a:graphicFrameLocks/>
          </p:cNvGraphicFramePr>
          <p:nvPr/>
        </p:nvGraphicFramePr>
        <p:xfrm>
          <a:off x="995363" y="1235075"/>
          <a:ext cx="7667625" cy="5599113"/>
        </p:xfrm>
        <a:graphic>
          <a:graphicData uri="http://schemas.openxmlformats.org/presentationml/2006/ole">
            <p:oleObj spid="_x0000_s17411" name="Лист" r:id="rId3" imgW="7591332" imgH="554345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0" y="333375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налоговых и неналоговых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местного бюджета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Диаграмма 5"/>
          <p:cNvGraphicFramePr>
            <a:graphicFrameLocks/>
          </p:cNvGraphicFramePr>
          <p:nvPr/>
        </p:nvGraphicFramePr>
        <p:xfrm>
          <a:off x="0" y="690563"/>
          <a:ext cx="9031288" cy="5983287"/>
        </p:xfrm>
        <a:graphic>
          <a:graphicData uri="http://schemas.openxmlformats.org/presentationml/2006/ole">
            <p:oleObj spid="_x0000_s18435" name="Лист" r:id="rId3" imgW="9086994" imgH="6019788" progId="Excel.Sheet.8">
              <p:embed/>
            </p:oleObj>
          </a:graphicData>
        </a:graphic>
      </p:graphicFrame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7848600" y="11969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Прямоугольник 3"/>
          <p:cNvSpPr>
            <a:spLocks noChangeArrowheads="1"/>
          </p:cNvSpPr>
          <p:nvPr/>
        </p:nvSpPr>
        <p:spPr bwMode="auto">
          <a:xfrm>
            <a:off x="1547813" y="333375"/>
            <a:ext cx="61102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Безвозмездные  поступления   на  2017 год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9459" name="Диаграмма 5"/>
          <p:cNvGraphicFramePr>
            <a:graphicFrameLocks/>
          </p:cNvGraphicFramePr>
          <p:nvPr/>
        </p:nvGraphicFramePr>
        <p:xfrm>
          <a:off x="-225425" y="992188"/>
          <a:ext cx="9104313" cy="5697537"/>
        </p:xfrm>
        <a:graphic>
          <a:graphicData uri="http://schemas.openxmlformats.org/presentationml/2006/ole">
            <p:oleObj spid="_x0000_s19459" name="Worksheet" r:id="rId3" imgW="9372617" imgH="5733929" progId="Excel.Sheet.8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500563" y="1125538"/>
            <a:ext cx="0" cy="573246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468" name="TextBox 1"/>
          <p:cNvSpPr txBox="1">
            <a:spLocks noChangeArrowheads="1"/>
          </p:cNvSpPr>
          <p:nvPr/>
        </p:nvSpPr>
        <p:spPr bwMode="auto">
          <a:xfrm>
            <a:off x="784860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9464" name="Диаграмма 6"/>
          <p:cNvGraphicFramePr>
            <a:graphicFrameLocks/>
          </p:cNvGraphicFramePr>
          <p:nvPr/>
        </p:nvGraphicFramePr>
        <p:xfrm>
          <a:off x="0" y="1028700"/>
          <a:ext cx="9244013" cy="5829300"/>
        </p:xfrm>
        <a:graphic>
          <a:graphicData uri="http://schemas.openxmlformats.org/presentationml/2006/ole">
            <p:oleObj spid="_x0000_s19464" name="Worksheet" r:id="rId4" imgW="9448740" imgH="582921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835150" y="333375"/>
            <a:ext cx="5976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расходов на 2017 год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Диаграмма 5"/>
          <p:cNvGraphicFramePr>
            <a:graphicFrameLocks/>
          </p:cNvGraphicFramePr>
          <p:nvPr/>
        </p:nvGraphicFramePr>
        <p:xfrm>
          <a:off x="-434975" y="1125538"/>
          <a:ext cx="9544050" cy="5727700"/>
        </p:xfrm>
        <a:graphic>
          <a:graphicData uri="http://schemas.openxmlformats.org/presentationml/2006/ole">
            <p:oleObj spid="_x0000_s20483" name="Лист" r:id="rId3" imgW="9382238" imgH="582919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0" y="1125538"/>
          <a:ext cx="9144000" cy="5735637"/>
        </p:xfrm>
        <a:graphic>
          <a:graphicData uri="http://schemas.openxmlformats.org/drawingml/2006/table">
            <a:tbl>
              <a:tblPr/>
              <a:tblGrid>
                <a:gridCol w="4932363"/>
                <a:gridCol w="2087562"/>
                <a:gridCol w="21240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план на 2016 год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2017 год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46 727,4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18 461,1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2 706,5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2 537,8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2 460,8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2 385,5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13 020,1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12 363,8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458,1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28 081,9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6" name="Прямоугольник 5"/>
          <p:cNvSpPr>
            <a:spLocks noChangeArrowheads="1"/>
          </p:cNvSpPr>
          <p:nvPr/>
        </p:nvSpPr>
        <p:spPr bwMode="auto">
          <a:xfrm>
            <a:off x="2195513" y="333375"/>
            <a:ext cx="4605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9737" name="TextBox 1"/>
          <p:cNvSpPr txBox="1">
            <a:spLocks noChangeArrowheads="1"/>
          </p:cNvSpPr>
          <p:nvPr/>
        </p:nvSpPr>
        <p:spPr bwMode="auto">
          <a:xfrm>
            <a:off x="7740650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333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Лист</vt:lpstr>
      <vt:lpstr>Worksheet</vt:lpstr>
      <vt:lpstr>Лист Microsoft Office Excel</vt:lpstr>
      <vt:lpstr>Решение Совета депутатов муниципального образования «Приморско-Куйский сельсовет» Ненецкого автономного округа от 29 декабря 2016 года № 200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Admin</cp:lastModifiedBy>
  <cp:revision>111</cp:revision>
  <dcterms:created xsi:type="dcterms:W3CDTF">2016-02-12T02:25:46Z</dcterms:created>
  <dcterms:modified xsi:type="dcterms:W3CDTF">2017-05-02T06:20:48Z</dcterms:modified>
</cp:coreProperties>
</file>