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57" autoAdjust="0"/>
  </p:normalViewPr>
  <p:slideViewPr>
    <p:cSldViewPr>
      <p:cViewPr>
        <p:scale>
          <a:sx n="59" d="100"/>
          <a:sy n="59" d="100"/>
        </p:scale>
        <p:origin x="-1140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55CFB-8B75-4974-BF35-95B39F2F9F93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A776A-97D8-4D4E-B955-AA1D5319AE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BA1C5-3470-4A05-AAA6-19E29A3AB44C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3BC10-171C-4EEA-A11E-322B82848F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C4A16-2862-4F41-B4D8-452476D9E103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B1C4A-CD35-4A4D-8DD9-4B83835B1A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9F18B-6E7C-4CE3-A3A0-C63E2E14467B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63B37-BFA2-4D28-8900-92806DCC47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E596-13A8-4217-BA77-85B4009C90A4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64205-EA12-4EB6-A30D-DE0AD97E1A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CAB22-BD5C-4054-9911-F1A316EA1E20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159CF-7888-4ABA-9C21-77862899A8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4BAEF-99B3-440B-A206-1EA83A8282B4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37DDB-0943-41A1-88EF-2CF3313DA4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384CF-F4BA-4463-8C7B-28DA3E694901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E3263-F7C6-43C7-B25A-6070F4BECA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3722C-D8F6-46F0-9303-3549D67E98CC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2A838-D722-406D-9B13-5457C4330F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BF837-1316-4B62-A76C-E0323FF50B9C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32EF1-89B0-4E23-9094-DA52D198D9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A2701-D8B7-44E0-B4B9-5B8B78497174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B5378-7BB5-49A1-8300-838FBFF233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077A0-AC3E-4A98-9538-06D473574B2E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060B2-4112-4118-A738-DDC6E4010B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08E6E83-A0C7-401A-A555-C402228312D9}" type="datetimeFigureOut">
              <a:rPr lang="ru-RU"/>
              <a:pPr>
                <a:defRPr/>
              </a:pPr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487E090-2B0F-4D32-A6B1-ADE2FC6AAE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339" name="Rectang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400" i="1" smtClean="0">
                <a:latin typeface="Arial" charset="0"/>
              </a:rPr>
              <a:t>Решение Совета депутатов муниципального образования «Приморско-Куйский сельсовет» Ненецкого автономного округа от 29 декабря 2016 года № 200</a:t>
            </a:r>
          </a:p>
        </p:txBody>
      </p:sp>
      <p:sp>
        <p:nvSpPr>
          <p:cNvPr id="14340" name="Rectang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 i="1" smtClean="0">
                <a:solidFill>
                  <a:schemeClr val="tx1"/>
                </a:solidFill>
                <a:latin typeface="Arial" charset="0"/>
              </a:rPr>
              <a:t>«О бюджете муниципального образования «Приморско-Куйский сельсовет» Ненецкого автономного округа на 2017 год»</a:t>
            </a:r>
          </a:p>
          <a:p>
            <a:pPr>
              <a:lnSpc>
                <a:spcPct val="90000"/>
              </a:lnSpc>
            </a:pPr>
            <a:endParaRPr lang="ru-RU" sz="28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2533" name="Прямоугольник 4"/>
          <p:cNvSpPr>
            <a:spLocks noChangeArrowheads="1"/>
          </p:cNvSpPr>
          <p:nvPr/>
        </p:nvSpPr>
        <p:spPr bwMode="auto">
          <a:xfrm>
            <a:off x="2627313" y="333375"/>
            <a:ext cx="35258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Национальная оборона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531" name="Диаграмма 8"/>
          <p:cNvGraphicFramePr>
            <a:graphicFrameLocks/>
          </p:cNvGraphicFramePr>
          <p:nvPr/>
        </p:nvGraphicFramePr>
        <p:xfrm>
          <a:off x="0" y="1268413"/>
          <a:ext cx="9194800" cy="5829300"/>
        </p:xfrm>
        <a:graphic>
          <a:graphicData uri="http://schemas.openxmlformats.org/presentationml/2006/ole">
            <p:oleObj spid="_x0000_s22531" name="Worksheet" r:id="rId3" imgW="9334555" imgH="5829216" progId="Excel.Sheet.8">
              <p:embed/>
            </p:oleObj>
          </a:graphicData>
        </a:graphic>
      </p:graphicFrame>
      <p:sp>
        <p:nvSpPr>
          <p:cNvPr id="22534" name="TextBox 1"/>
          <p:cNvSpPr txBox="1">
            <a:spLocks noChangeArrowheads="1"/>
          </p:cNvSpPr>
          <p:nvPr/>
        </p:nvSpPr>
        <p:spPr bwMode="auto">
          <a:xfrm>
            <a:off x="7848600" y="1341438"/>
            <a:ext cx="12954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557" name="Прямоугольник 4"/>
          <p:cNvSpPr>
            <a:spLocks noChangeArrowheads="1"/>
          </p:cNvSpPr>
          <p:nvPr/>
        </p:nvSpPr>
        <p:spPr bwMode="auto">
          <a:xfrm>
            <a:off x="0" y="188913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5" name="Диаграмма 5"/>
          <p:cNvGraphicFramePr>
            <a:graphicFrameLocks/>
          </p:cNvGraphicFramePr>
          <p:nvPr/>
        </p:nvGraphicFramePr>
        <p:xfrm>
          <a:off x="0" y="1008063"/>
          <a:ext cx="9144000" cy="5845175"/>
        </p:xfrm>
        <a:graphic>
          <a:graphicData uri="http://schemas.openxmlformats.org/presentationml/2006/ole">
            <p:oleObj spid="_x0000_s23555" name="Worksheet" r:id="rId3" imgW="9372617" imgH="5619747" progId="Excel.Sheet.8">
              <p:embed/>
            </p:oleObj>
          </a:graphicData>
        </a:graphic>
      </p:graphicFrame>
      <p:sp>
        <p:nvSpPr>
          <p:cNvPr id="23558" name="TextBox 1"/>
          <p:cNvSpPr txBox="1">
            <a:spLocks noChangeArrowheads="1"/>
          </p:cNvSpPr>
          <p:nvPr/>
        </p:nvSpPr>
        <p:spPr bwMode="auto">
          <a:xfrm>
            <a:off x="7740650" y="1341438"/>
            <a:ext cx="12954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4581" name="Прямоугольник 4"/>
          <p:cNvSpPr>
            <a:spLocks noChangeArrowheads="1"/>
          </p:cNvSpPr>
          <p:nvPr/>
        </p:nvSpPr>
        <p:spPr bwMode="auto">
          <a:xfrm>
            <a:off x="2339975" y="333375"/>
            <a:ext cx="39893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Национальная   экономика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579" name="Диаграмма 5"/>
          <p:cNvGraphicFramePr>
            <a:graphicFrameLocks/>
          </p:cNvGraphicFramePr>
          <p:nvPr/>
        </p:nvGraphicFramePr>
        <p:xfrm>
          <a:off x="-4763" y="1076325"/>
          <a:ext cx="9153526" cy="5734050"/>
        </p:xfrm>
        <a:graphic>
          <a:graphicData uri="http://schemas.openxmlformats.org/presentationml/2006/ole">
            <p:oleObj spid="_x0000_s24579" name="Лист" r:id="rId3" imgW="9391794" imgH="5734056" progId="Excel.Sheet.8">
              <p:embed/>
            </p:oleObj>
          </a:graphicData>
        </a:graphic>
      </p:graphicFrame>
      <p:sp>
        <p:nvSpPr>
          <p:cNvPr id="24582" name="TextBox 1"/>
          <p:cNvSpPr txBox="1">
            <a:spLocks noChangeArrowheads="1"/>
          </p:cNvSpPr>
          <p:nvPr/>
        </p:nvSpPr>
        <p:spPr bwMode="auto">
          <a:xfrm>
            <a:off x="7848600" y="1412875"/>
            <a:ext cx="1295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5605" name="Прямоугольник 4"/>
          <p:cNvSpPr>
            <a:spLocks noChangeArrowheads="1"/>
          </p:cNvSpPr>
          <p:nvPr/>
        </p:nvSpPr>
        <p:spPr bwMode="auto">
          <a:xfrm>
            <a:off x="2051050" y="333375"/>
            <a:ext cx="5194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Жилищно-коммунальное хозяйство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603" name="Диаграмма 5"/>
          <p:cNvGraphicFramePr>
            <a:graphicFrameLocks/>
          </p:cNvGraphicFramePr>
          <p:nvPr/>
        </p:nvGraphicFramePr>
        <p:xfrm>
          <a:off x="-150813" y="1025525"/>
          <a:ext cx="9294813" cy="5829300"/>
        </p:xfrm>
        <a:graphic>
          <a:graphicData uri="http://schemas.openxmlformats.org/presentationml/2006/ole">
            <p:oleObj spid="_x0000_s25603" name="Worksheet" r:id="rId3" imgW="9544029" imgH="5829216" progId="Excel.Sheet.8">
              <p:embed/>
            </p:oleObj>
          </a:graphicData>
        </a:graphic>
      </p:graphicFrame>
      <p:sp>
        <p:nvSpPr>
          <p:cNvPr id="25606" name="TextBox 1"/>
          <p:cNvSpPr txBox="1">
            <a:spLocks noChangeArrowheads="1"/>
          </p:cNvSpPr>
          <p:nvPr/>
        </p:nvSpPr>
        <p:spPr bwMode="auto">
          <a:xfrm>
            <a:off x="7667625" y="1412875"/>
            <a:ext cx="129698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6629" name="Прямоугольник 4"/>
          <p:cNvSpPr>
            <a:spLocks noChangeArrowheads="1"/>
          </p:cNvSpPr>
          <p:nvPr/>
        </p:nvSpPr>
        <p:spPr bwMode="auto">
          <a:xfrm>
            <a:off x="3563938" y="333375"/>
            <a:ext cx="19700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Образование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627" name="Диаграмма 5"/>
          <p:cNvGraphicFramePr>
            <a:graphicFrameLocks/>
          </p:cNvGraphicFramePr>
          <p:nvPr/>
        </p:nvGraphicFramePr>
        <p:xfrm>
          <a:off x="36513" y="1171575"/>
          <a:ext cx="9069387" cy="5638800"/>
        </p:xfrm>
        <a:graphic>
          <a:graphicData uri="http://schemas.openxmlformats.org/presentationml/2006/ole">
            <p:oleObj spid="_x0000_s26627" name="Worksheet" r:id="rId3" imgW="9258432" imgH="5733929" progId="Excel.Sheet.8">
              <p:embed/>
            </p:oleObj>
          </a:graphicData>
        </a:graphic>
      </p:graphicFrame>
      <p:sp>
        <p:nvSpPr>
          <p:cNvPr id="26630" name="TextBox 1"/>
          <p:cNvSpPr txBox="1">
            <a:spLocks noChangeArrowheads="1"/>
          </p:cNvSpPr>
          <p:nvPr/>
        </p:nvSpPr>
        <p:spPr bwMode="auto">
          <a:xfrm>
            <a:off x="7740650" y="1268413"/>
            <a:ext cx="12954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7653" name="Прямоугольник 4"/>
          <p:cNvSpPr>
            <a:spLocks noChangeArrowheads="1"/>
          </p:cNvSpPr>
          <p:nvPr/>
        </p:nvSpPr>
        <p:spPr bwMode="auto">
          <a:xfrm>
            <a:off x="2916238" y="333375"/>
            <a:ext cx="33194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651" name="Диаграмма 5"/>
          <p:cNvGraphicFramePr>
            <a:graphicFrameLocks/>
          </p:cNvGraphicFramePr>
          <p:nvPr/>
        </p:nvGraphicFramePr>
        <p:xfrm>
          <a:off x="-85725" y="1073150"/>
          <a:ext cx="9215438" cy="5734050"/>
        </p:xfrm>
        <a:graphic>
          <a:graphicData uri="http://schemas.openxmlformats.org/presentationml/2006/ole">
            <p:oleObj spid="_x0000_s27651" name="Worksheet" r:id="rId3" imgW="9410679" imgH="5733929" progId="Excel.Sheet.8">
              <p:embed/>
            </p:oleObj>
          </a:graphicData>
        </a:graphic>
      </p:graphicFrame>
      <p:sp>
        <p:nvSpPr>
          <p:cNvPr id="27654" name="TextBox 1"/>
          <p:cNvSpPr txBox="1">
            <a:spLocks noChangeArrowheads="1"/>
          </p:cNvSpPr>
          <p:nvPr/>
        </p:nvSpPr>
        <p:spPr bwMode="auto">
          <a:xfrm>
            <a:off x="7740650" y="1341438"/>
            <a:ext cx="12954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8677" name="Прямоугольник 4"/>
          <p:cNvSpPr>
            <a:spLocks noChangeArrowheads="1"/>
          </p:cNvSpPr>
          <p:nvPr/>
        </p:nvSpPr>
        <p:spPr bwMode="auto">
          <a:xfrm>
            <a:off x="2124075" y="333375"/>
            <a:ext cx="43370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Физическая культура и спорт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675" name="Диаграмма 5"/>
          <p:cNvGraphicFramePr>
            <a:graphicFrameLocks/>
          </p:cNvGraphicFramePr>
          <p:nvPr/>
        </p:nvGraphicFramePr>
        <p:xfrm>
          <a:off x="36513" y="1076325"/>
          <a:ext cx="9069387" cy="5734050"/>
        </p:xfrm>
        <a:graphic>
          <a:graphicData uri="http://schemas.openxmlformats.org/presentationml/2006/ole">
            <p:oleObj spid="_x0000_s28675" name="Worksheet" r:id="rId3" imgW="9258432" imgH="5733929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539750" y="188913"/>
            <a:ext cx="85328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Основные показатели социально-экономического развития </a:t>
            </a:r>
          </a:p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                      МО «Приморско-Куйский сельсовет»   НАО</a:t>
            </a:r>
          </a:p>
        </p:txBody>
      </p:sp>
      <p:graphicFrame>
        <p:nvGraphicFramePr>
          <p:cNvPr id="15408" name="Group 48"/>
          <p:cNvGraphicFramePr>
            <a:graphicFrameLocks noGrp="1"/>
          </p:cNvGraphicFramePr>
          <p:nvPr/>
        </p:nvGraphicFramePr>
        <p:xfrm>
          <a:off x="0" y="1196975"/>
          <a:ext cx="9144000" cy="4978400"/>
        </p:xfrm>
        <a:graphic>
          <a:graphicData uri="http://schemas.openxmlformats.org/drawingml/2006/table">
            <a:tbl>
              <a:tblPr/>
              <a:tblGrid>
                <a:gridCol w="1547813"/>
                <a:gridCol w="1500187"/>
                <a:gridCol w="1524000"/>
                <a:gridCol w="1524000"/>
                <a:gridCol w="1524000"/>
                <a:gridCol w="1524000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факт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оценка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прогноз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прогноз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прогноз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населения, тыс. человек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9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безработицы % на конец года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2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Капитальный ремонт муниципального жилищного фонда тыс. кв.м.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0,09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объемов ввода в действие  жилых  домов тыс.кв.м в общей площади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6386" name="TextBox 4"/>
          <p:cNvSpPr txBox="1">
            <a:spLocks noChangeArrowheads="1"/>
          </p:cNvSpPr>
          <p:nvPr/>
        </p:nvSpPr>
        <p:spPr bwMode="auto">
          <a:xfrm>
            <a:off x="492125" y="260350"/>
            <a:ext cx="835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Основные характеристики  местного бюджета на  2017 год </a:t>
            </a:r>
          </a:p>
          <a:p>
            <a:pPr algn="ctr"/>
            <a:endParaRPr lang="ru-RU">
              <a:latin typeface="Calibri" pitchFamily="34" charset="0"/>
            </a:endParaRPr>
          </a:p>
        </p:txBody>
      </p:sp>
      <p:graphicFrame>
        <p:nvGraphicFramePr>
          <p:cNvPr id="16409" name="Group 25"/>
          <p:cNvGraphicFramePr>
            <a:graphicFrameLocks noGrp="1"/>
          </p:cNvGraphicFramePr>
          <p:nvPr/>
        </p:nvGraphicFramePr>
        <p:xfrm>
          <a:off x="971550" y="1844675"/>
          <a:ext cx="7056438" cy="3673475"/>
        </p:xfrm>
        <a:graphic>
          <a:graphicData uri="http://schemas.openxmlformats.org/drawingml/2006/table">
            <a:tbl>
              <a:tblPr/>
              <a:tblGrid>
                <a:gridCol w="5418138"/>
                <a:gridCol w="1638300"/>
              </a:tblGrid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-всего, в т.ч.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34 670,1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Налоговые, 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5 766,8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28 903,3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34 670,1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Профицит/Дефицит (+/-)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TextBox 1"/>
          <p:cNvSpPr txBox="1">
            <a:spLocks noChangeArrowheads="1"/>
          </p:cNvSpPr>
          <p:nvPr/>
        </p:nvSpPr>
        <p:spPr bwMode="auto">
          <a:xfrm>
            <a:off x="7848600" y="765175"/>
            <a:ext cx="1295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2770" name="TextBox 4"/>
          <p:cNvSpPr txBox="1">
            <a:spLocks noChangeArrowheads="1"/>
          </p:cNvSpPr>
          <p:nvPr/>
        </p:nvSpPr>
        <p:spPr bwMode="auto">
          <a:xfrm>
            <a:off x="1258888" y="333375"/>
            <a:ext cx="66754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alibri" pitchFamily="34" charset="0"/>
              </a:rPr>
              <a:t>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Основные характеристики местного бюджета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815" name="Group 47"/>
          <p:cNvGraphicFramePr>
            <a:graphicFrameLocks noGrp="1"/>
          </p:cNvGraphicFramePr>
          <p:nvPr/>
        </p:nvGraphicFramePr>
        <p:xfrm>
          <a:off x="0" y="1123950"/>
          <a:ext cx="9144000" cy="5840413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  <a:gridCol w="2286000"/>
              </a:tblGrid>
              <a:tr h="1082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2015 год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2016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на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8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-всего, в т.ч.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70 639,2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71 300,6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34 670,1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2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Налоговые, 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6 091,2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5 805,3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5 766,8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8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 поступления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64 548,0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65 495,3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28 903,3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– 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70 428,1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71 829,1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34 670,1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8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Профицит/Дефицит (+/-)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- 528,5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дефицита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13" name="TextBox 1"/>
          <p:cNvSpPr txBox="1">
            <a:spLocks noChangeArrowheads="1"/>
          </p:cNvSpPr>
          <p:nvPr/>
        </p:nvSpPr>
        <p:spPr bwMode="auto">
          <a:xfrm>
            <a:off x="7848600" y="765175"/>
            <a:ext cx="1295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413" name="Прямоугольник 4"/>
          <p:cNvSpPr>
            <a:spLocks noChangeArrowheads="1"/>
          </p:cNvSpPr>
          <p:nvPr/>
        </p:nvSpPr>
        <p:spPr bwMode="auto">
          <a:xfrm>
            <a:off x="971550" y="333375"/>
            <a:ext cx="72723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Структура доходов местного бюджета в динамике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11" name="Диаграмма 5"/>
          <p:cNvGraphicFramePr>
            <a:graphicFrameLocks/>
          </p:cNvGraphicFramePr>
          <p:nvPr/>
        </p:nvGraphicFramePr>
        <p:xfrm>
          <a:off x="995363" y="1235075"/>
          <a:ext cx="7667625" cy="5599113"/>
        </p:xfrm>
        <a:graphic>
          <a:graphicData uri="http://schemas.openxmlformats.org/presentationml/2006/ole">
            <p:oleObj spid="_x0000_s17411" name="Лист" r:id="rId3" imgW="7591332" imgH="5543459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8437" name="Прямоугольник 4"/>
          <p:cNvSpPr>
            <a:spLocks noChangeArrowheads="1"/>
          </p:cNvSpPr>
          <p:nvPr/>
        </p:nvSpPr>
        <p:spPr bwMode="auto">
          <a:xfrm>
            <a:off x="0" y="333375"/>
            <a:ext cx="9144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Структура налоговых и неналоговых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доходов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местного бюджета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5" name="Диаграмма 5"/>
          <p:cNvGraphicFramePr>
            <a:graphicFrameLocks/>
          </p:cNvGraphicFramePr>
          <p:nvPr/>
        </p:nvGraphicFramePr>
        <p:xfrm>
          <a:off x="0" y="690563"/>
          <a:ext cx="9031288" cy="5983287"/>
        </p:xfrm>
        <a:graphic>
          <a:graphicData uri="http://schemas.openxmlformats.org/presentationml/2006/ole">
            <p:oleObj spid="_x0000_s18435" name="Лист" r:id="rId3" imgW="9086994" imgH="6019788" progId="Excel.Sheet.8">
              <p:embed/>
            </p:oleObj>
          </a:graphicData>
        </a:graphic>
      </p:graphicFrame>
      <p:sp>
        <p:nvSpPr>
          <p:cNvPr id="18438" name="TextBox 1"/>
          <p:cNvSpPr txBox="1">
            <a:spLocks noChangeArrowheads="1"/>
          </p:cNvSpPr>
          <p:nvPr/>
        </p:nvSpPr>
        <p:spPr bwMode="auto">
          <a:xfrm>
            <a:off x="7848600" y="1196975"/>
            <a:ext cx="1295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5" name="Прямоугольник 3"/>
          <p:cNvSpPr>
            <a:spLocks noChangeArrowheads="1"/>
          </p:cNvSpPr>
          <p:nvPr/>
        </p:nvSpPr>
        <p:spPr bwMode="auto">
          <a:xfrm>
            <a:off x="1547813" y="333375"/>
            <a:ext cx="61102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Безвозмездные  поступления   на  2017 год 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aphicFrame>
        <p:nvGraphicFramePr>
          <p:cNvPr id="19459" name="Диаграмма 5"/>
          <p:cNvGraphicFramePr>
            <a:graphicFrameLocks/>
          </p:cNvGraphicFramePr>
          <p:nvPr/>
        </p:nvGraphicFramePr>
        <p:xfrm>
          <a:off x="-225425" y="992188"/>
          <a:ext cx="9104313" cy="5697537"/>
        </p:xfrm>
        <a:graphic>
          <a:graphicData uri="http://schemas.openxmlformats.org/presentationml/2006/ole">
            <p:oleObj spid="_x0000_s19459" name="Worksheet" r:id="rId3" imgW="9372617" imgH="5733929" progId="Excel.Sheet.8">
              <p:embed/>
            </p:oleObj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4500563" y="1125538"/>
            <a:ext cx="0" cy="5732462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468" name="TextBox 1"/>
          <p:cNvSpPr txBox="1">
            <a:spLocks noChangeArrowheads="1"/>
          </p:cNvSpPr>
          <p:nvPr/>
        </p:nvSpPr>
        <p:spPr bwMode="auto">
          <a:xfrm>
            <a:off x="7848600" y="1268413"/>
            <a:ext cx="12954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  <p:graphicFrame>
        <p:nvGraphicFramePr>
          <p:cNvPr id="19464" name="Диаграмма 6"/>
          <p:cNvGraphicFramePr>
            <a:graphicFrameLocks/>
          </p:cNvGraphicFramePr>
          <p:nvPr/>
        </p:nvGraphicFramePr>
        <p:xfrm>
          <a:off x="0" y="1028700"/>
          <a:ext cx="9244013" cy="5829300"/>
        </p:xfrm>
        <a:graphic>
          <a:graphicData uri="http://schemas.openxmlformats.org/presentationml/2006/ole">
            <p:oleObj spid="_x0000_s19464" name="Worksheet" r:id="rId4" imgW="9448740" imgH="5829216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0485" name="Прямоугольник 4"/>
          <p:cNvSpPr>
            <a:spLocks noChangeArrowheads="1"/>
          </p:cNvSpPr>
          <p:nvPr/>
        </p:nvSpPr>
        <p:spPr bwMode="auto">
          <a:xfrm>
            <a:off x="1835150" y="333375"/>
            <a:ext cx="59769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Структура расходов на 2017 год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483" name="Диаграмма 5"/>
          <p:cNvGraphicFramePr>
            <a:graphicFrameLocks/>
          </p:cNvGraphicFramePr>
          <p:nvPr/>
        </p:nvGraphicFramePr>
        <p:xfrm>
          <a:off x="-434975" y="1125538"/>
          <a:ext cx="9544050" cy="5727700"/>
        </p:xfrm>
        <a:graphic>
          <a:graphicData uri="http://schemas.openxmlformats.org/presentationml/2006/ole">
            <p:oleObj spid="_x0000_s20483" name="Лист" r:id="rId3" imgW="9382238" imgH="582919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aphicFrame>
        <p:nvGraphicFramePr>
          <p:cNvPr id="29739" name="Group 43"/>
          <p:cNvGraphicFramePr>
            <a:graphicFrameLocks noGrp="1"/>
          </p:cNvGraphicFramePr>
          <p:nvPr/>
        </p:nvGraphicFramePr>
        <p:xfrm>
          <a:off x="0" y="1125538"/>
          <a:ext cx="9144000" cy="5735637"/>
        </p:xfrm>
        <a:graphic>
          <a:graphicData uri="http://schemas.openxmlformats.org/drawingml/2006/table">
            <a:tbl>
              <a:tblPr/>
              <a:tblGrid>
                <a:gridCol w="4932363"/>
                <a:gridCol w="2087562"/>
                <a:gridCol w="2124075"/>
              </a:tblGrid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Уточнённый план на 2016 год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на 2017 год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46 727,4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18 461,1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2 706,5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2 537,8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6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2 460,8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2 385,5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6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13 020,1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12 363,8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458,1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448,5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Резервные фонды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Другие общегосударственные вопросы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28 081,9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685,5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36" name="Прямоугольник 5"/>
          <p:cNvSpPr>
            <a:spLocks noChangeArrowheads="1"/>
          </p:cNvSpPr>
          <p:nvPr/>
        </p:nvSpPr>
        <p:spPr bwMode="auto">
          <a:xfrm>
            <a:off x="2195513" y="333375"/>
            <a:ext cx="46053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Общегосударственные вопросы</a:t>
            </a:r>
          </a:p>
        </p:txBody>
      </p:sp>
      <p:sp>
        <p:nvSpPr>
          <p:cNvPr id="29737" name="TextBox 1"/>
          <p:cNvSpPr txBox="1">
            <a:spLocks noChangeArrowheads="1"/>
          </p:cNvSpPr>
          <p:nvPr/>
        </p:nvSpPr>
        <p:spPr bwMode="auto">
          <a:xfrm>
            <a:off x="7740650" y="692150"/>
            <a:ext cx="1295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</TotalTime>
  <Words>333</Words>
  <Application>Microsoft Office PowerPoint</Application>
  <PresentationFormat>Экран (4:3)</PresentationFormat>
  <Paragraphs>127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Тема Office</vt:lpstr>
      <vt:lpstr>Лист</vt:lpstr>
      <vt:lpstr>Worksheet</vt:lpstr>
      <vt:lpstr>Лист Microsoft Office Excel</vt:lpstr>
      <vt:lpstr>Решение Совета депутатов муниципального образования «Приморско-Куйский сельсовет» Ненецкого автономного округа от 29 декабря 2016 года № 200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Admin</cp:lastModifiedBy>
  <cp:revision>111</cp:revision>
  <dcterms:created xsi:type="dcterms:W3CDTF">2016-02-12T02:25:46Z</dcterms:created>
  <dcterms:modified xsi:type="dcterms:W3CDTF">2017-05-02T06:20:48Z</dcterms:modified>
</cp:coreProperties>
</file>