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86" autoAdjust="0"/>
  </p:normalViewPr>
  <p:slideViewPr>
    <p:cSldViewPr>
      <p:cViewPr>
        <p:scale>
          <a:sx n="66" d="100"/>
          <a:sy n="66" d="100"/>
        </p:scale>
        <p:origin x="-1018" y="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171FB-322B-4BD7-8C2B-DA3F8A9A0A66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1A560-1905-48A7-A8F3-9BD79EDE2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F3B6F-5E9C-4EEF-89CE-9BABE4136D62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36B9C-E1C7-4B63-BB41-6299D6CF3E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B12D2-18EC-48B4-8D82-C1A87D2DA5A7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4C206-D6FE-455E-B93A-A0822A8F7B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7F88E-5A97-4498-99A0-D956816BD4CC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A473C-774A-4FD7-8975-2F95EF42A0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6549B-C126-4CB3-BF27-91047EA06802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A1D33-E839-400B-9FDC-B898E9984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02C9B-6E98-4B5F-98A1-564E7EA84772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7E4D2-7FEA-4211-876E-CA3F8F6424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B7D9E-E621-4CEA-AB7B-3B835A5693F5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3956A-694F-44E6-8AC2-5BE3D75D19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B897F-702B-405D-A1D0-D003E52017A8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D87A2-9C35-49E2-B257-19442328E7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A7F65-F818-448D-A0A2-9BC8B3883D7F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A4A87-2776-457F-85E0-721A4BBB7B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B4630-1F1A-4894-9784-D740D1F23193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BBBA8-1678-4A59-8AE2-5C3305140E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886FFD-EEA2-45DF-9147-3498F1A43CAE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C483C77-332D-43F2-B838-D508626E0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84DFA27-0BF1-4534-9BDF-6B335F82E682}" type="datetimeFigureOut">
              <a:rPr lang="ru-RU" smtClean="0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20C676-1C15-49A9-98E2-192FF30B3E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15" name="Rectangle 6"/>
          <p:cNvSpPr>
            <a:spLocks noGrp="1"/>
          </p:cNvSpPr>
          <p:nvPr>
            <p:ph type="ctrTitle" idx="4294967295"/>
          </p:nvPr>
        </p:nvSpPr>
        <p:spPr>
          <a:xfrm>
            <a:off x="0" y="2132856"/>
            <a:ext cx="9144000" cy="13977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altLang="ru-RU" sz="4600" b="1" i="1" dirty="0" smtClean="0">
                <a:solidFill>
                  <a:schemeClr val="tx2"/>
                </a:solidFill>
              </a:rPr>
              <a:t>Исполнение местного бюджета за 2017 год</a:t>
            </a:r>
            <a:endParaRPr lang="ru-RU" sz="4600" b="1" i="1" dirty="0" smtClean="0">
              <a:solidFill>
                <a:schemeClr val="tx2"/>
              </a:solidFill>
            </a:endParaRPr>
          </a:p>
        </p:txBody>
      </p:sp>
      <p:sp>
        <p:nvSpPr>
          <p:cNvPr id="13316" name="Rectangle 7"/>
          <p:cNvSpPr>
            <a:spLocks noGrp="1"/>
          </p:cNvSpPr>
          <p:nvPr>
            <p:ph type="subTitle" idx="4294967295"/>
          </p:nvPr>
        </p:nvSpPr>
        <p:spPr>
          <a:xfrm>
            <a:off x="1366838" y="4221163"/>
            <a:ext cx="7777162" cy="2160587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i="1" dirty="0" smtClean="0">
                <a:solidFill>
                  <a:schemeClr val="tx2"/>
                </a:solidFill>
              </a:rPr>
              <a:t>Муниципальное образование «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Arial" charset="0"/>
              </a:rPr>
              <a:t>Приморско-Куйский</a:t>
            </a:r>
            <a:endParaRPr lang="ru-RU" altLang="ru-RU" sz="2400" b="1" i="1" dirty="0" smtClean="0">
              <a:solidFill>
                <a:schemeClr val="tx2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i="1" dirty="0" smtClean="0">
                <a:solidFill>
                  <a:schemeClr val="tx2"/>
                </a:solidFill>
              </a:rPr>
              <a:t> сельсовет» Ненецкого автономного округа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1200" b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Контактная информация: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Администрация МО «</a:t>
            </a:r>
            <a:r>
              <a:rPr lang="ru-RU" altLang="ru-RU" sz="1600" b="1" i="1" dirty="0" err="1" smtClean="0">
                <a:solidFill>
                  <a:schemeClr val="tx2"/>
                </a:solidFill>
                <a:latin typeface="Times New Roman" pitchFamily="18" charset="0"/>
              </a:rPr>
              <a:t>Приморско-Куйский</a:t>
            </a: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 сельсовет» НАО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166715, НАО, п. Красное, ул.Пролетарская, д.3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Тел. 88185331115, 067, 143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E-mail</a:t>
            </a: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 pksovet@rambler.ru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1" y="1196753"/>
          <a:ext cx="9144000" cy="5661248"/>
        </p:xfrm>
        <a:graphic>
          <a:graphicData uri="http://schemas.openxmlformats.org/presentationml/2006/ole">
            <p:oleObj spid="_x0000_s23555" name="Worksheet" r:id="rId3" imgW="9334446" imgH="5669280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3559" name="Rectangle 8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безопасность и правоохранительная деятельность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endParaRPr lang="ru-RU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2685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-88900" y="1125538"/>
          <a:ext cx="9129713" cy="5732462"/>
        </p:xfrm>
        <a:graphic>
          <a:graphicData uri="http://schemas.openxmlformats.org/presentationml/2006/ole">
            <p:oleObj spid="_x0000_s24579" name="Worksheet" r:id="rId3" imgW="9403188" imgH="5981772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4583" name="Rectangle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  экономика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0" y="1268413"/>
          <a:ext cx="9040813" cy="5589587"/>
        </p:xfrm>
        <a:graphic>
          <a:graphicData uri="http://schemas.openxmlformats.org/presentationml/2006/ole">
            <p:oleObj spid="_x0000_s25603" name="Worksheet" r:id="rId3" imgW="9403188" imgH="5730312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5607" name="Rectangle 9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Жилищно-коммунальное хозяйство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0" y="1340767"/>
          <a:ext cx="9144000" cy="5517233"/>
        </p:xfrm>
        <a:graphic>
          <a:graphicData uri="http://schemas.openxmlformats.org/presentationml/2006/ole">
            <p:oleObj spid="_x0000_s26627" name="Worksheet" r:id="rId3" imgW="9265920" imgH="5905428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6631" name="Rectangle 8"/>
          <p:cNvSpPr>
            <a:spLocks noGrp="1"/>
          </p:cNvSpPr>
          <p:nvPr>
            <p:ph type="title" idx="4294967295"/>
          </p:nvPr>
        </p:nvSpPr>
        <p:spPr>
          <a:xfrm>
            <a:off x="179512" y="0"/>
            <a:ext cx="8964488" cy="10527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Образование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-79375" y="1124745"/>
          <a:ext cx="9223375" cy="5733256"/>
        </p:xfrm>
        <a:graphic>
          <a:graphicData uri="http://schemas.openxmlformats.org/presentationml/2006/ole">
            <p:oleObj spid="_x0000_s27651" name="Worksheet" r:id="rId3" imgW="9441234" imgH="5905428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7655" name="Rectangle 8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964488" cy="72008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Социальная политика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179388" y="1268413"/>
          <a:ext cx="8755062" cy="5291137"/>
        </p:xfrm>
        <a:graphic>
          <a:graphicData uri="http://schemas.openxmlformats.org/presentationml/2006/ole">
            <p:oleObj spid="_x0000_s28675" name="Worksheet" r:id="rId3" imgW="9364926" imgH="5913192" progId="Excel.Sheet.8">
              <p:embed/>
            </p:oleObj>
          </a:graphicData>
        </a:graphic>
      </p:graphicFrame>
      <p:sp>
        <p:nvSpPr>
          <p:cNvPr id="28678" name="Rectangle 7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Физическая культура и спорт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8069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по муниципальным программам</a:t>
            </a:r>
          </a:p>
        </p:txBody>
      </p:sp>
      <p:graphicFrame>
        <p:nvGraphicFramePr>
          <p:cNvPr id="30818" name="Group 98"/>
          <p:cNvGraphicFramePr>
            <a:graphicFrameLocks noGrp="1"/>
          </p:cNvGraphicFramePr>
          <p:nvPr>
            <p:ph idx="1"/>
          </p:nvPr>
        </p:nvGraphicFramePr>
        <p:xfrm>
          <a:off x="323529" y="2348881"/>
          <a:ext cx="8374384" cy="3805858"/>
        </p:xfrm>
        <a:graphic>
          <a:graphicData uri="http://schemas.openxmlformats.org/drawingml/2006/table">
            <a:tbl>
              <a:tblPr/>
              <a:tblGrid>
                <a:gridCol w="3366554"/>
                <a:gridCol w="1313965"/>
                <a:gridCol w="1008112"/>
                <a:gridCol w="792088"/>
                <a:gridCol w="908253"/>
                <a:gridCol w="985412"/>
              </a:tblGrid>
              <a:tr h="110264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2017 год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2016 год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2016  года 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9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«Поддержка малого и среднего предпринимательства в муниципальном образовании «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Приморско-Куйский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сельсовет» Ненецкого автономного округа на 2017 год»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02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«Старшее поколение на 2017 год» 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87,7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87,7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b="1" i="1" dirty="0" smtClean="0">
                <a:solidFill>
                  <a:schemeClr val="tx2"/>
                </a:solidFill>
              </a:rPr>
              <a:t>Размер муниципального долга на 01.01.2018</a:t>
            </a:r>
            <a:endParaRPr lang="ru-RU" sz="3000" b="1" i="1" dirty="0" smtClean="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2"/>
                </a:solidFill>
                <a:latin typeface="Times New Roman" pitchFamily="18" charset="0"/>
              </a:rPr>
              <a:t>Муниципальный долг Муниципального образования «Приморско-Куйский сельсовет» Ненецкого автономного округа отсутствует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578350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b="1" i="1">
              <a:solidFill>
                <a:schemeClr val="tx2"/>
              </a:solidFill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   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4406" name="Group 70"/>
          <p:cNvGraphicFramePr>
            <a:graphicFrameLocks noGrp="1"/>
          </p:cNvGraphicFramePr>
          <p:nvPr/>
        </p:nvGraphicFramePr>
        <p:xfrm>
          <a:off x="179511" y="1268761"/>
          <a:ext cx="8856986" cy="5112566"/>
        </p:xfrm>
        <a:graphic>
          <a:graphicData uri="http://schemas.openxmlformats.org/drawingml/2006/table">
            <a:tbl>
              <a:tblPr/>
              <a:tblGrid>
                <a:gridCol w="2441041"/>
                <a:gridCol w="1429238"/>
                <a:gridCol w="1414141"/>
                <a:gridCol w="1215464"/>
                <a:gridCol w="1285692"/>
                <a:gridCol w="1071410"/>
              </a:tblGrid>
              <a:tr h="105708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2017 год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2017  год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90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01.01.2017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1 423,4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2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34 670,1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40 785,9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40 205,3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- 580,6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92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34 670,1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42 209,0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41 413,2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- 795,8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90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- 1 423,1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- 1 207,9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906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01.01.2018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0" name="Rectangle 6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r"/>
            <a:r>
              <a:rPr lang="ru-RU" sz="2300" b="1" dirty="0" smtClean="0">
                <a:solidFill>
                  <a:schemeClr val="tx2"/>
                </a:solidFill>
              </a:rPr>
              <a:t>Исполнение по основным параметрам местного бюджета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6207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236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8243888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5526" name="Group 166"/>
          <p:cNvGraphicFramePr>
            <a:graphicFrameLocks noGrp="1"/>
          </p:cNvGraphicFramePr>
          <p:nvPr/>
        </p:nvGraphicFramePr>
        <p:xfrm>
          <a:off x="0" y="692703"/>
          <a:ext cx="9143999" cy="6242208"/>
        </p:xfrm>
        <a:graphic>
          <a:graphicData uri="http://schemas.openxmlformats.org/drawingml/2006/table">
            <a:tbl>
              <a:tblPr/>
              <a:tblGrid>
                <a:gridCol w="1946687"/>
                <a:gridCol w="1012122"/>
                <a:gridCol w="1165297"/>
                <a:gridCol w="1434810"/>
                <a:gridCol w="1343679"/>
                <a:gridCol w="895787"/>
                <a:gridCol w="1345617"/>
              </a:tblGrid>
              <a:tr h="495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2017 год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2017 год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2017  года 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2017 к 2016 в %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2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всего, в т.ч.: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34 670,1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40 785,9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40 205,3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- 580,6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57,7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4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 т.ч.: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5 766,8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6 308,8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6 473,2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1 960,0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1 737,0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1 852,1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115,1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79,1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0,0 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353,5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101,8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1 048,7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1 048,7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1 046,2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116,1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- 0,5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93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1 480,2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1 654,2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1 603,7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- 50,5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1 241,8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1 290,8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4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т.ч.: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28 903,3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34 477,1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33 732,1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- 745,0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52,9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14 774,3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15 194,7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15 194,7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1 102,4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1 102,4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1 162,6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1 157,3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- 5,3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13 966,4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17 017,7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16 278,0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- 739,7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9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18" name="Прямоугольник 4"/>
          <p:cNvSpPr>
            <a:spLocks noChangeArrowheads="1"/>
          </p:cNvSpPr>
          <p:nvPr/>
        </p:nvSpPr>
        <p:spPr bwMode="auto">
          <a:xfrm>
            <a:off x="755650" y="188913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19" name="Rectangle 16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местного бюджета в разрезе доходных источников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179512" y="1268760"/>
          <a:ext cx="8568952" cy="5589240"/>
        </p:xfrm>
        <a:graphic>
          <a:graphicData uri="http://schemas.openxmlformats.org/presentationml/2006/ole">
            <p:oleObj spid="_x0000_s17411" name="Worksheet" r:id="rId3" imgW="7665828" imgH="5638872" progId="Excel.Sheet.8">
              <p:embed/>
            </p:oleObj>
          </a:graphicData>
        </a:graphic>
      </p:graphicFrame>
      <p:sp>
        <p:nvSpPr>
          <p:cNvPr id="17414" name="Rectangle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Исполнение в структуре доходных источников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2684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0" y="1268413"/>
          <a:ext cx="9093200" cy="5581650"/>
        </p:xfrm>
        <a:graphic>
          <a:graphicData uri="http://schemas.openxmlformats.org/presentationml/2006/ole">
            <p:oleObj spid="_x0000_s18435" name="Worksheet" r:id="rId3" imgW="9540240" imgH="5730312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18439" name="Rectangle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Исполнение в структуре налоговых и неналоговых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доходов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местного бюджета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560" name="Group 104"/>
          <p:cNvGraphicFramePr>
            <a:graphicFrameLocks noGrp="1"/>
          </p:cNvGraphicFramePr>
          <p:nvPr/>
        </p:nvGraphicFramePr>
        <p:xfrm>
          <a:off x="0" y="1196753"/>
          <a:ext cx="9143999" cy="5661246"/>
        </p:xfrm>
        <a:graphic>
          <a:graphicData uri="http://schemas.openxmlformats.org/drawingml/2006/table">
            <a:tbl>
              <a:tblPr/>
              <a:tblGrid>
                <a:gridCol w="1763687"/>
                <a:gridCol w="1080121"/>
                <a:gridCol w="1512167"/>
                <a:gridCol w="1368152"/>
                <a:gridCol w="1178382"/>
                <a:gridCol w="1077126"/>
                <a:gridCol w="1164364"/>
              </a:tblGrid>
              <a:tr h="94767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2017 год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 план на 2017 год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2017 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2017 к 2016 в %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34 670,1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42 209,0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41 413,2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- 795,8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60,3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9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18 461,1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19 780,5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19 730,9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- 49,6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138,8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138,8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138,8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573,0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1 734,2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1714,4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- 19,8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1 514,6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1 517,0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1 484,8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- 32,2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136,3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69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9 635,2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13 603,0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12 914,1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- 688,9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6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4 147,4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5 189,7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5 184,4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- 5,3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3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123,9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8" name="Rectangle 10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altLang="ru-RU" sz="2400" b="1" i="1" dirty="0" smtClean="0">
                <a:solidFill>
                  <a:schemeClr val="tx2"/>
                </a:solidFill>
              </a:rPr>
              <a:t>Исполнение по расходам местного бюджета за 2017 год</a:t>
            </a:r>
            <a:r>
              <a:rPr lang="ru-RU" sz="4000" b="1" i="1" dirty="0" smtClean="0">
                <a:solidFill>
                  <a:schemeClr val="tx2"/>
                </a:solidFill>
              </a:rPr>
              <a:t/>
            </a:r>
            <a:br>
              <a:rPr lang="ru-RU" sz="4000" b="1" i="1" dirty="0" smtClean="0">
                <a:solidFill>
                  <a:schemeClr val="tx2"/>
                </a:solidFill>
              </a:rPr>
            </a:br>
            <a:endParaRPr lang="ru-RU" sz="4000" b="1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0" y="1196753"/>
          <a:ext cx="9144000" cy="5661247"/>
        </p:xfrm>
        <a:graphic>
          <a:graphicData uri="http://schemas.openxmlformats.org/presentationml/2006/ole">
            <p:oleObj spid="_x0000_s20483" name="Worksheet" r:id="rId3" imgW="9403188" imgH="5730312" progId="Excel.Sheet.8">
              <p:embed/>
            </p:oleObj>
          </a:graphicData>
        </a:graphic>
      </p:graphicFrame>
      <p:sp>
        <p:nvSpPr>
          <p:cNvPr id="20486" name="Rectangle 8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в структуре расходов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1125538"/>
          <a:ext cx="9144000" cy="5735640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2017 год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19 780,5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19 730,9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2 521,1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2 243,6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2 243,6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12 242,1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12 192,5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448,5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2 325,2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2 325,2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4" name="Прямоугольник 5"/>
          <p:cNvSpPr>
            <a:spLocks noChangeArrowheads="1"/>
          </p:cNvSpPr>
          <p:nvPr/>
        </p:nvSpPr>
        <p:spPr bwMode="auto">
          <a:xfrm>
            <a:off x="21955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5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1546" name="Rectangle 43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79208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Общегосударственные 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0" y="1196974"/>
          <a:ext cx="9093200" cy="5472385"/>
        </p:xfrm>
        <a:graphic>
          <a:graphicData uri="http://schemas.openxmlformats.org/presentationml/2006/ole">
            <p:oleObj spid="_x0000_s22531" name="Worksheet" r:id="rId3" imgW="9227874" imgH="5996868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2535" name="Rectangle 8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64096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оборона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1138</TotalTime>
  <Words>796</Words>
  <Application>Microsoft Office PowerPoint</Application>
  <PresentationFormat>Экран (4:3)</PresentationFormat>
  <Paragraphs>323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Worksheet</vt:lpstr>
      <vt:lpstr>Исполнение местного бюджета за 2017 год</vt:lpstr>
      <vt:lpstr>Исполнение по основным параметрам местного бюджета за 2017 год</vt:lpstr>
      <vt:lpstr>Исполнение местного бюджета в разрезе доходных источников за 2017 год</vt:lpstr>
      <vt:lpstr>Исполнение в структуре доходных источников за 2017 год</vt:lpstr>
      <vt:lpstr>Исполнение в структуре налоговых и неналоговых доходов местного бюджета за 2017 год</vt:lpstr>
      <vt:lpstr>Исполнение по расходам местного бюджета за 2017 год </vt:lpstr>
      <vt:lpstr>Исполнение в структуре расходов за 2017 год</vt:lpstr>
      <vt:lpstr>Общегосударственные вопросы</vt:lpstr>
      <vt:lpstr>Национальная оборона</vt:lpstr>
      <vt:lpstr>Национальная безопасность и правоохранительная деятельность  </vt:lpstr>
      <vt:lpstr>Национальная   экономика</vt:lpstr>
      <vt:lpstr>Жилищно-коммунальное хозяйство</vt:lpstr>
      <vt:lpstr>Образование </vt:lpstr>
      <vt:lpstr>Социальная политика</vt:lpstr>
      <vt:lpstr>Физическая культура и спорт</vt:lpstr>
      <vt:lpstr>Исполнение по муниципальным программам</vt:lpstr>
      <vt:lpstr>Размер муниципального долга на 01.01.2018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Пользователь</cp:lastModifiedBy>
  <cp:revision>216</cp:revision>
  <dcterms:created xsi:type="dcterms:W3CDTF">2016-02-12T02:25:46Z</dcterms:created>
  <dcterms:modified xsi:type="dcterms:W3CDTF">2018-05-17T06:27:34Z</dcterms:modified>
</cp:coreProperties>
</file>