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sldIdLst>
    <p:sldId id="272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3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5" autoAdjust="0"/>
    <p:restoredTop sz="86486" autoAdjust="0"/>
  </p:normalViewPr>
  <p:slideViewPr>
    <p:cSldViewPr>
      <p:cViewPr>
        <p:scale>
          <a:sx n="66" d="100"/>
          <a:sy n="66" d="100"/>
        </p:scale>
        <p:origin x="-630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171FB-322B-4BD7-8C2B-DA3F8A9A0A66}" type="datetimeFigureOut">
              <a:rPr lang="ru-RU"/>
              <a:pPr>
                <a:defRPr/>
              </a:pPr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1A560-1905-48A7-A8F3-9BD79EDE2A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F3B6F-5E9C-4EEF-89CE-9BABE4136D62}" type="datetimeFigureOut">
              <a:rPr lang="ru-RU"/>
              <a:pPr>
                <a:defRPr/>
              </a:pPr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36B9C-E1C7-4B63-BB41-6299D6CF3E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B12D2-18EC-48B4-8D82-C1A87D2DA5A7}" type="datetimeFigureOut">
              <a:rPr lang="ru-RU"/>
              <a:pPr>
                <a:defRPr/>
              </a:pPr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4C206-D6FE-455E-B93A-A0822A8F7B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7F88E-5A97-4498-99A0-D956816BD4CC}" type="datetimeFigureOut">
              <a:rPr lang="ru-RU"/>
              <a:pPr>
                <a:defRPr/>
              </a:pPr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A473C-774A-4FD7-8975-2F95EF42A0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6549B-C126-4CB3-BF27-91047EA06802}" type="datetimeFigureOut">
              <a:rPr lang="ru-RU"/>
              <a:pPr>
                <a:defRPr/>
              </a:pPr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A1D33-E839-400B-9FDC-B898E99845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02C9B-6E98-4B5F-98A1-564E7EA84772}" type="datetimeFigureOut">
              <a:rPr lang="ru-RU"/>
              <a:pPr>
                <a:defRPr/>
              </a:pPr>
              <a:t>30.06.2017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7E4D2-7FEA-4211-876E-CA3F8F6424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B7D9E-E621-4CEA-AB7B-3B835A5693F5}" type="datetimeFigureOut">
              <a:rPr lang="ru-RU"/>
              <a:pPr>
                <a:defRPr/>
              </a:pPr>
              <a:t>30.06.2017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3956A-694F-44E6-8AC2-5BE3D75D19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B897F-702B-405D-A1D0-D003E52017A8}" type="datetimeFigureOut">
              <a:rPr lang="ru-RU"/>
              <a:pPr>
                <a:defRPr/>
              </a:pPr>
              <a:t>30.06.2017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D87A2-9C35-49E2-B257-19442328E7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A7F65-F818-448D-A0A2-9BC8B3883D7F}" type="datetimeFigureOut">
              <a:rPr lang="ru-RU"/>
              <a:pPr>
                <a:defRPr/>
              </a:pPr>
              <a:t>30.06.2017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A4A87-2776-457F-85E0-721A4BBB7B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B4630-1F1A-4894-9784-D740D1F23193}" type="datetimeFigureOut">
              <a:rPr lang="ru-RU"/>
              <a:pPr>
                <a:defRPr/>
              </a:pPr>
              <a:t>30.06.2017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BBBA8-1678-4A59-8AE2-5C3305140E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86FFD-EEA2-45DF-9147-3498F1A43CAE}" type="datetimeFigureOut">
              <a:rPr lang="ru-RU"/>
              <a:pPr>
                <a:defRPr/>
              </a:pPr>
              <a:t>30.06.2017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83C77-332D-43F2-B838-D508626E07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7E4BD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4DFA27-0BF1-4534-9BDF-6B335F82E682}" type="datetimeFigureOut">
              <a:rPr lang="ru-RU"/>
              <a:pPr>
                <a:defRPr/>
              </a:pPr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20C676-1C15-49A9-98E2-192FF30B3E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3" r:id="rId2"/>
    <p:sldLayoutId id="2147483702" r:id="rId3"/>
    <p:sldLayoutId id="2147483701" r:id="rId4"/>
    <p:sldLayoutId id="2147483700" r:id="rId5"/>
    <p:sldLayoutId id="2147483699" r:id="rId6"/>
    <p:sldLayoutId id="2147483698" r:id="rId7"/>
    <p:sldLayoutId id="2147483697" r:id="rId8"/>
    <p:sldLayoutId id="2147483696" r:id="rId9"/>
    <p:sldLayoutId id="2147483695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3315" name="Rectangle 6"/>
          <p:cNvSpPr>
            <a:spLocks noGrp="1"/>
          </p:cNvSpPr>
          <p:nvPr>
            <p:ph type="ctrTitle" idx="4294967295"/>
          </p:nvPr>
        </p:nvSpPr>
        <p:spPr>
          <a:xfrm>
            <a:off x="611188" y="2060575"/>
            <a:ext cx="7772400" cy="1470025"/>
          </a:xfrm>
        </p:spPr>
        <p:txBody>
          <a:bodyPr/>
          <a:lstStyle/>
          <a:p>
            <a:r>
              <a:rPr lang="ru-RU" altLang="ru-RU" sz="4600" b="1" i="1" smtClean="0">
                <a:solidFill>
                  <a:schemeClr val="tx2"/>
                </a:solidFill>
              </a:rPr>
              <a:t>Исполнение местного бюджета за 2016 год</a:t>
            </a:r>
            <a:endParaRPr lang="ru-RU" sz="4600" b="1" i="1" smtClean="0">
              <a:solidFill>
                <a:schemeClr val="tx2"/>
              </a:solidFill>
            </a:endParaRPr>
          </a:p>
        </p:txBody>
      </p:sp>
      <p:sp>
        <p:nvSpPr>
          <p:cNvPr id="13316" name="Rectangle 7"/>
          <p:cNvSpPr>
            <a:spLocks noGrp="1"/>
          </p:cNvSpPr>
          <p:nvPr>
            <p:ph type="subTitle" idx="4294967295"/>
          </p:nvPr>
        </p:nvSpPr>
        <p:spPr>
          <a:xfrm>
            <a:off x="755650" y="4221163"/>
            <a:ext cx="7777163" cy="2160587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2400" b="1" smtClean="0">
                <a:solidFill>
                  <a:schemeClr val="tx2"/>
                </a:solidFill>
              </a:rPr>
              <a:t>Муниципальное образование «</a:t>
            </a:r>
            <a:r>
              <a:rPr lang="ru-RU" altLang="ru-RU" sz="2400" b="1" smtClean="0">
                <a:solidFill>
                  <a:schemeClr val="tx2"/>
                </a:solidFill>
                <a:latin typeface="Arial" charset="0"/>
              </a:rPr>
              <a:t>Приморско-Куйский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2400" b="1" smtClean="0">
                <a:solidFill>
                  <a:schemeClr val="tx2"/>
                </a:solidFill>
              </a:rPr>
              <a:t> сельсовет» Ненецкого автономного округа </a:t>
            </a:r>
          </a:p>
          <a:p>
            <a:pPr marL="0" indent="0" algn="r" eaLnBrk="1" hangingPunct="1">
              <a:lnSpc>
                <a:spcPct val="80000"/>
              </a:lnSpc>
              <a:buFont typeface="Arial" charset="0"/>
              <a:buNone/>
            </a:pPr>
            <a:endParaRPr lang="ru-RU" altLang="ru-RU" sz="1200" b="1" smtClean="0">
              <a:solidFill>
                <a:schemeClr val="tx2"/>
              </a:solidFill>
            </a:endParaRPr>
          </a:p>
          <a:p>
            <a:pPr marL="0" indent="0" algn="r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1600" b="1" smtClean="0">
                <a:solidFill>
                  <a:schemeClr val="tx2"/>
                </a:solidFill>
                <a:latin typeface="Times New Roman" pitchFamily="18" charset="0"/>
              </a:rPr>
              <a:t>Контактная информация:</a:t>
            </a:r>
          </a:p>
          <a:p>
            <a:pPr marL="0" indent="0" algn="r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1600" b="1" smtClean="0">
                <a:solidFill>
                  <a:schemeClr val="tx2"/>
                </a:solidFill>
                <a:latin typeface="Times New Roman" pitchFamily="18" charset="0"/>
              </a:rPr>
              <a:t>Администрация МО «Приморско-Куйский сельсовет» НАО</a:t>
            </a:r>
          </a:p>
          <a:p>
            <a:pPr marL="0" indent="0" algn="r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1600" b="1" smtClean="0">
                <a:solidFill>
                  <a:schemeClr val="tx2"/>
                </a:solidFill>
                <a:latin typeface="Times New Roman" pitchFamily="18" charset="0"/>
              </a:rPr>
              <a:t>166715, НАО, п. Красное, ул.Пролетарская, д.3</a:t>
            </a:r>
          </a:p>
          <a:p>
            <a:pPr marL="0" indent="0" algn="r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1600" b="1" smtClean="0">
                <a:solidFill>
                  <a:schemeClr val="tx2"/>
                </a:solidFill>
                <a:latin typeface="Times New Roman" pitchFamily="18" charset="0"/>
              </a:rPr>
              <a:t>Тел. 88185331115, 067, 143</a:t>
            </a:r>
          </a:p>
          <a:p>
            <a:pPr marL="0" indent="0" algn="r"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ru-RU" sz="1600" b="1" smtClean="0">
                <a:solidFill>
                  <a:schemeClr val="tx2"/>
                </a:solidFill>
                <a:latin typeface="Times New Roman" pitchFamily="18" charset="0"/>
              </a:rPr>
              <a:t>E-mail</a:t>
            </a:r>
            <a:r>
              <a:rPr lang="ru-RU" altLang="ru-RU" sz="1600" b="1" smtClean="0">
                <a:solidFill>
                  <a:schemeClr val="tx2"/>
                </a:solidFill>
                <a:latin typeface="Times New Roman" pitchFamily="18" charset="0"/>
              </a:rPr>
              <a:t>:</a:t>
            </a:r>
            <a:r>
              <a:rPr lang="en-US" altLang="ru-RU" sz="1600" b="1" smtClean="0">
                <a:solidFill>
                  <a:schemeClr val="tx2"/>
                </a:solidFill>
                <a:latin typeface="Times New Roman" pitchFamily="18" charset="0"/>
              </a:rPr>
              <a:t> pksovet@rambler.ru</a:t>
            </a:r>
            <a:endParaRPr lang="ru-RU" sz="1600" b="1" smtClean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3557" name="Прямоугольник 4"/>
          <p:cNvSpPr>
            <a:spLocks noChangeArrowheads="1"/>
          </p:cNvSpPr>
          <p:nvPr/>
        </p:nvSpPr>
        <p:spPr bwMode="auto">
          <a:xfrm>
            <a:off x="0" y="1889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5" name="Диаграмма 5"/>
          <p:cNvGraphicFramePr>
            <a:graphicFrameLocks/>
          </p:cNvGraphicFramePr>
          <p:nvPr/>
        </p:nvGraphicFramePr>
        <p:xfrm>
          <a:off x="4763" y="1039813"/>
          <a:ext cx="9109075" cy="5476875"/>
        </p:xfrm>
        <a:graphic>
          <a:graphicData uri="http://schemas.openxmlformats.org/presentationml/2006/ole">
            <p:oleObj spid="_x0000_s23555" name="Лист" r:id="rId3" imgW="9372682" imgH="5600737" progId="Excel.Sheet.8">
              <p:embed/>
            </p:oleObj>
          </a:graphicData>
        </a:graphic>
      </p:graphicFrame>
      <p:sp>
        <p:nvSpPr>
          <p:cNvPr id="23558" name="TextBox 1"/>
          <p:cNvSpPr txBox="1">
            <a:spLocks noChangeArrowheads="1"/>
          </p:cNvSpPr>
          <p:nvPr/>
        </p:nvSpPr>
        <p:spPr bwMode="auto">
          <a:xfrm>
            <a:off x="7740650" y="1341438"/>
            <a:ext cx="12954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sp>
        <p:nvSpPr>
          <p:cNvPr id="23559" name="Rectangle 8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400" b="1" smtClean="0">
                <a:solidFill>
                  <a:schemeClr val="tx2"/>
                </a:solidFill>
              </a:rPr>
              <a:t>Национальная безопасность и правоохранительная деятельность</a:t>
            </a:r>
            <a:r>
              <a:rPr lang="ru-RU" sz="4000" b="1" smtClean="0"/>
              <a:t> </a:t>
            </a: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4581" name="Прямоугольник 4"/>
          <p:cNvSpPr>
            <a:spLocks noChangeArrowheads="1"/>
          </p:cNvSpPr>
          <p:nvPr/>
        </p:nvSpPr>
        <p:spPr bwMode="auto">
          <a:xfrm>
            <a:off x="2268538" y="333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579" name="Диаграмма 5"/>
          <p:cNvGraphicFramePr>
            <a:graphicFrameLocks/>
          </p:cNvGraphicFramePr>
          <p:nvPr/>
        </p:nvGraphicFramePr>
        <p:xfrm>
          <a:off x="100013" y="998538"/>
          <a:ext cx="8942387" cy="5889625"/>
        </p:xfrm>
        <a:graphic>
          <a:graphicData uri="http://schemas.openxmlformats.org/presentationml/2006/ole">
            <p:oleObj spid="_x0000_s24579" name="Лист" r:id="rId3" imgW="9163112" imgH="5886468" progId="Excel.Sheet.8">
              <p:embed/>
            </p:oleObj>
          </a:graphicData>
        </a:graphic>
      </p:graphicFrame>
      <p:sp>
        <p:nvSpPr>
          <p:cNvPr id="24582" name="TextBox 1"/>
          <p:cNvSpPr txBox="1">
            <a:spLocks noChangeArrowheads="1"/>
          </p:cNvSpPr>
          <p:nvPr/>
        </p:nvSpPr>
        <p:spPr bwMode="auto">
          <a:xfrm>
            <a:off x="7848600" y="1412875"/>
            <a:ext cx="1295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sp>
        <p:nvSpPr>
          <p:cNvPr id="24583" name="Rectangle 8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400" b="1" smtClean="0">
                <a:solidFill>
                  <a:schemeClr val="tx2"/>
                </a:solidFill>
              </a:rPr>
              <a:t>Национальная   экономика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5605" name="Прямоугольник 4"/>
          <p:cNvSpPr>
            <a:spLocks noChangeArrowheads="1"/>
          </p:cNvSpPr>
          <p:nvPr/>
        </p:nvSpPr>
        <p:spPr bwMode="auto">
          <a:xfrm>
            <a:off x="2051050" y="333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603" name="Диаграмма 5"/>
          <p:cNvGraphicFramePr>
            <a:graphicFrameLocks/>
          </p:cNvGraphicFramePr>
          <p:nvPr/>
        </p:nvGraphicFramePr>
        <p:xfrm>
          <a:off x="-134938" y="1079500"/>
          <a:ext cx="9234488" cy="5626100"/>
        </p:xfrm>
        <a:graphic>
          <a:graphicData uri="http://schemas.openxmlformats.org/presentationml/2006/ole">
            <p:oleObj spid="_x0000_s25603" name="Лист" r:id="rId3" imgW="9524918" imgH="5886468" progId="Excel.Sheet.8">
              <p:embed/>
            </p:oleObj>
          </a:graphicData>
        </a:graphic>
      </p:graphicFrame>
      <p:sp>
        <p:nvSpPr>
          <p:cNvPr id="25606" name="TextBox 1"/>
          <p:cNvSpPr txBox="1">
            <a:spLocks noChangeArrowheads="1"/>
          </p:cNvSpPr>
          <p:nvPr/>
        </p:nvSpPr>
        <p:spPr bwMode="auto">
          <a:xfrm>
            <a:off x="7667625" y="1412875"/>
            <a:ext cx="129698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sp>
        <p:nvSpPr>
          <p:cNvPr id="25607" name="Rectangle 9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400" b="1" smtClean="0">
                <a:solidFill>
                  <a:schemeClr val="tx2"/>
                </a:solidFill>
              </a:rPr>
              <a:t>Жилищно-коммунальное хозяйство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6629" name="Прямоугольник 4"/>
          <p:cNvSpPr>
            <a:spLocks noChangeArrowheads="1"/>
          </p:cNvSpPr>
          <p:nvPr/>
        </p:nvSpPr>
        <p:spPr bwMode="auto">
          <a:xfrm>
            <a:off x="3563938" y="333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627" name="Диаграмма 5"/>
          <p:cNvGraphicFramePr>
            <a:graphicFrameLocks/>
          </p:cNvGraphicFramePr>
          <p:nvPr/>
        </p:nvGraphicFramePr>
        <p:xfrm>
          <a:off x="26988" y="1181100"/>
          <a:ext cx="9024937" cy="5624513"/>
        </p:xfrm>
        <a:graphic>
          <a:graphicData uri="http://schemas.openxmlformats.org/presentationml/2006/ole">
            <p:oleObj spid="_x0000_s26627" name="Лист" r:id="rId3" imgW="9324903" imgH="5886468" progId="Excel.Sheet.8">
              <p:embed/>
            </p:oleObj>
          </a:graphicData>
        </a:graphic>
      </p:graphicFrame>
      <p:sp>
        <p:nvSpPr>
          <p:cNvPr id="26630" name="TextBox 1"/>
          <p:cNvSpPr txBox="1">
            <a:spLocks noChangeArrowheads="1"/>
          </p:cNvSpPr>
          <p:nvPr/>
        </p:nvSpPr>
        <p:spPr bwMode="auto">
          <a:xfrm>
            <a:off x="7740650" y="1268413"/>
            <a:ext cx="12954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sp>
        <p:nvSpPr>
          <p:cNvPr id="26631" name="Rectangle 8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400" b="1" smtClean="0">
                <a:solidFill>
                  <a:schemeClr val="tx2"/>
                </a:solidFill>
              </a:rPr>
              <a:t>Образование</a:t>
            </a:r>
            <a:br>
              <a:rPr lang="ru-RU" sz="2400" b="1" smtClean="0">
                <a:solidFill>
                  <a:schemeClr val="tx2"/>
                </a:solidFill>
              </a:rPr>
            </a:br>
            <a:endParaRPr lang="ru-RU" sz="2400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7653" name="Прямоугольник 4"/>
          <p:cNvSpPr>
            <a:spLocks noChangeArrowheads="1"/>
          </p:cNvSpPr>
          <p:nvPr/>
        </p:nvSpPr>
        <p:spPr bwMode="auto">
          <a:xfrm>
            <a:off x="2916238" y="333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651" name="Диаграмма 5"/>
          <p:cNvGraphicFramePr>
            <a:graphicFrameLocks/>
          </p:cNvGraphicFramePr>
          <p:nvPr/>
        </p:nvGraphicFramePr>
        <p:xfrm>
          <a:off x="-79375" y="1079500"/>
          <a:ext cx="9161463" cy="5626100"/>
        </p:xfrm>
        <a:graphic>
          <a:graphicData uri="http://schemas.openxmlformats.org/presentationml/2006/ole">
            <p:oleObj spid="_x0000_s27651" name="Лист" r:id="rId3" imgW="9410576" imgH="5886468" progId="Excel.Sheet.8">
              <p:embed/>
            </p:oleObj>
          </a:graphicData>
        </a:graphic>
      </p:graphicFrame>
      <p:sp>
        <p:nvSpPr>
          <p:cNvPr id="27654" name="TextBox 1"/>
          <p:cNvSpPr txBox="1">
            <a:spLocks noChangeArrowheads="1"/>
          </p:cNvSpPr>
          <p:nvPr/>
        </p:nvSpPr>
        <p:spPr bwMode="auto">
          <a:xfrm>
            <a:off x="7740650" y="1341438"/>
            <a:ext cx="12954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sp>
        <p:nvSpPr>
          <p:cNvPr id="27655" name="Rectangle 8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400" b="1" smtClean="0">
                <a:solidFill>
                  <a:schemeClr val="tx2"/>
                </a:solidFill>
              </a:rPr>
              <a:t>Социальная политика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8677" name="Прямоугольник 4"/>
          <p:cNvSpPr>
            <a:spLocks noChangeArrowheads="1"/>
          </p:cNvSpPr>
          <p:nvPr/>
        </p:nvSpPr>
        <p:spPr bwMode="auto">
          <a:xfrm>
            <a:off x="2124075" y="333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675" name="Диаграмма 5"/>
          <p:cNvGraphicFramePr>
            <a:graphicFrameLocks/>
          </p:cNvGraphicFramePr>
          <p:nvPr/>
        </p:nvGraphicFramePr>
        <p:xfrm>
          <a:off x="42863" y="1157288"/>
          <a:ext cx="9043987" cy="5570537"/>
        </p:xfrm>
        <a:graphic>
          <a:graphicData uri="http://schemas.openxmlformats.org/presentationml/2006/ole">
            <p:oleObj spid="_x0000_s28675" name="Лист" r:id="rId3" imgW="9324903" imgH="5886468" progId="Excel.Sheet.8">
              <p:embed/>
            </p:oleObj>
          </a:graphicData>
        </a:graphic>
      </p:graphicFrame>
      <p:sp>
        <p:nvSpPr>
          <p:cNvPr id="28678" name="Rectang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400" b="1" smtClean="0">
                <a:solidFill>
                  <a:schemeClr val="tx2"/>
                </a:solidFill>
              </a:rPr>
              <a:t>Физическая культура и спорт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smtClean="0">
                <a:solidFill>
                  <a:schemeClr val="tx2"/>
                </a:solidFill>
                <a:latin typeface="Times New Roman" pitchFamily="18" charset="0"/>
              </a:rPr>
              <a:t>Исполнение по муниципальным программам</a:t>
            </a:r>
          </a:p>
        </p:txBody>
      </p:sp>
      <p:graphicFrame>
        <p:nvGraphicFramePr>
          <p:cNvPr id="30818" name="Group 98"/>
          <p:cNvGraphicFramePr>
            <a:graphicFrameLocks noGrp="1"/>
          </p:cNvGraphicFramePr>
          <p:nvPr>
            <p:ph type="body" idx="1"/>
          </p:nvPr>
        </p:nvGraphicFramePr>
        <p:xfrm>
          <a:off x="468313" y="1628775"/>
          <a:ext cx="8229600" cy="4525963"/>
        </p:xfrm>
        <a:graphic>
          <a:graphicData uri="http://schemas.openxmlformats.org/drawingml/2006/table">
            <a:tbl>
              <a:tblPr/>
              <a:tblGrid>
                <a:gridCol w="3308350"/>
                <a:gridCol w="1209675"/>
                <a:gridCol w="887412"/>
                <a:gridCol w="887413"/>
                <a:gridCol w="968375"/>
                <a:gridCol w="968375"/>
              </a:tblGrid>
              <a:tr h="13112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Первоначальный план на 2016 год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2016 год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 за 2016  года 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 от уточненного плана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08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 «Поддержка малого и среднего предпринимательства в муниципальном образовании «Приморско-Куйский сельсовет» Ненецкого автономного округа на 2014-2016 годы»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 программа «Старшее поколение на 2016 год» 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85,5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63,5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63,5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000" b="1" i="1" smtClean="0">
                <a:solidFill>
                  <a:schemeClr val="tx2"/>
                </a:solidFill>
              </a:rPr>
              <a:t>Размер муниципального долга на 01.01.2017 г.</a:t>
            </a:r>
            <a:endParaRPr lang="ru-RU" sz="3000" b="1" i="1" smtClean="0">
              <a:solidFill>
                <a:schemeClr val="tx2"/>
              </a:solidFill>
            </a:endParaRP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chemeClr val="tx2"/>
                </a:solidFill>
                <a:latin typeface="Times New Roman" pitchFamily="18" charset="0"/>
              </a:rPr>
              <a:t>Муниципальный долг Муниципального образования «Приморско-Куйский сельсовет» Ненецкого автономного округа отсутствует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4578350" y="260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ru-RU" b="1" i="1">
              <a:solidFill>
                <a:schemeClr val="tx2"/>
              </a:solidFill>
            </a:endParaRPr>
          </a:p>
        </p:txBody>
      </p:sp>
      <p:sp>
        <p:nvSpPr>
          <p:cNvPr id="14339" name="TextBox 1"/>
          <p:cNvSpPr txBox="1">
            <a:spLocks noChangeArrowheads="1"/>
          </p:cNvSpPr>
          <p:nvPr/>
        </p:nvSpPr>
        <p:spPr bwMode="auto">
          <a:xfrm>
            <a:off x="7848600" y="765175"/>
            <a:ext cx="1295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   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graphicFrame>
        <p:nvGraphicFramePr>
          <p:cNvPr id="14406" name="Group 70"/>
          <p:cNvGraphicFramePr>
            <a:graphicFrameLocks noGrp="1"/>
          </p:cNvGraphicFramePr>
          <p:nvPr/>
        </p:nvGraphicFramePr>
        <p:xfrm>
          <a:off x="684213" y="1773238"/>
          <a:ext cx="7920037" cy="4624387"/>
        </p:xfrm>
        <a:graphic>
          <a:graphicData uri="http://schemas.openxmlformats.org/drawingml/2006/table">
            <a:tbl>
              <a:tblPr/>
              <a:tblGrid>
                <a:gridCol w="2182812"/>
                <a:gridCol w="1200150"/>
                <a:gridCol w="1231900"/>
                <a:gridCol w="1106488"/>
                <a:gridCol w="1106487"/>
                <a:gridCol w="1092200"/>
              </a:tblGrid>
              <a:tr h="12763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Первоначальный план на 2016 год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2016 год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 за 2016  года 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 от уточненного плана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057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Остаток средств по состоянию на 01.01.2016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528,5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– всего 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39 402,7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71  300,6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69 622,0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- 1678,6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97,6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– всего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39 402,7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71  829,1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68 727,2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- 3 101,9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95,7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057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Дефицит (-), профицит (+)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- 528,5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894,8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057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Остаток средств по состоянию на 01.01.2017 г.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1 423,3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00" name="Rectangle 6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400" smtClean="0">
                <a:solidFill>
                  <a:schemeClr val="tx2"/>
                </a:solidFill>
              </a:rPr>
              <a:t>Исполнение по основным параметрам местного бюджета за 2016 год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620713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1258888" y="333375"/>
            <a:ext cx="2365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TextBox 1"/>
          <p:cNvSpPr txBox="1">
            <a:spLocks noChangeArrowheads="1"/>
          </p:cNvSpPr>
          <p:nvPr/>
        </p:nvSpPr>
        <p:spPr bwMode="auto">
          <a:xfrm>
            <a:off x="8243888" y="692150"/>
            <a:ext cx="1295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graphicFrame>
        <p:nvGraphicFramePr>
          <p:cNvPr id="15526" name="Group 166"/>
          <p:cNvGraphicFramePr>
            <a:graphicFrameLocks noGrp="1"/>
          </p:cNvGraphicFramePr>
          <p:nvPr/>
        </p:nvGraphicFramePr>
        <p:xfrm>
          <a:off x="827088" y="723900"/>
          <a:ext cx="7486650" cy="6172200"/>
        </p:xfrm>
        <a:graphic>
          <a:graphicData uri="http://schemas.openxmlformats.org/drawingml/2006/table">
            <a:tbl>
              <a:tblPr/>
              <a:tblGrid>
                <a:gridCol w="1593850"/>
                <a:gridCol w="828675"/>
                <a:gridCol w="954087"/>
                <a:gridCol w="1174750"/>
                <a:gridCol w="1100138"/>
                <a:gridCol w="733425"/>
                <a:gridCol w="1101725"/>
              </a:tblGrid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дохода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Первоначальный план на 2016 год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2016 год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 за 2016  года 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 от уточненного плана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2016 к 2015 в %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– всего, в т.ч.: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39 402,7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71 300,6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69 622,0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- 1 678,6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97,6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98,6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доходы, в т.ч.: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5 559,5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5 805,3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5 865,5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60,2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101,0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96,3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1 925,5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2 330,0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2 342,3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12,3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100,5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117,9 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231,2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31,2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115,6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0,0 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44,6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71,0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71,5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100,7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152,5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1 190,5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824,6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900,9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76,3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109,3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93,5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28,0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- 2,0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93,3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69,1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1 653,1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1 532,1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1 419,0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- 113,1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92,6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77,7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 от компенсации затрат государства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635,8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684,9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739,1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107,9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83,1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165,2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100,8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31,7 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поступления, в т.ч.: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33 843,2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65 495,3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63 756,5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- 1 738,8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97,3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98,8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13 879,2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13 879,2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13 879,2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73,8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660,0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534,6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- 125,4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81,0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1 798,4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1 046,4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1 046,4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18,4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межбюджетные трансферты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18 165,6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22 959,7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21 346,3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- 1 613,4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93,0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61,9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26 950,0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26 950,0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0,0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518" name="Прямоугольник 4"/>
          <p:cNvSpPr>
            <a:spLocks noChangeArrowheads="1"/>
          </p:cNvSpPr>
          <p:nvPr/>
        </p:nvSpPr>
        <p:spPr bwMode="auto">
          <a:xfrm>
            <a:off x="755650" y="188913"/>
            <a:ext cx="7272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19" name="Rectangle 160"/>
          <p:cNvSpPr>
            <a:spLocks noGrp="1"/>
          </p:cNvSpPr>
          <p:nvPr>
            <p:ph type="title" idx="4294967295"/>
          </p:nvPr>
        </p:nvSpPr>
        <p:spPr>
          <a:xfrm>
            <a:off x="323850" y="0"/>
            <a:ext cx="8229600" cy="692150"/>
          </a:xfrm>
        </p:spPr>
        <p:txBody>
          <a:bodyPr/>
          <a:lstStyle/>
          <a:p>
            <a:r>
              <a:rPr lang="ru-RU" sz="2000" smtClean="0">
                <a:solidFill>
                  <a:schemeClr val="tx2"/>
                </a:solidFill>
                <a:latin typeface="Times New Roman" pitchFamily="18" charset="0"/>
              </a:rPr>
              <a:t>Исполнение местного бюджета в разрезе доходных источников за 2016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413" name="Прямоугольник 4"/>
          <p:cNvSpPr>
            <a:spLocks noChangeArrowheads="1"/>
          </p:cNvSpPr>
          <p:nvPr/>
        </p:nvSpPr>
        <p:spPr bwMode="auto">
          <a:xfrm>
            <a:off x="971550" y="333375"/>
            <a:ext cx="7272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411" name="Диаграмма 5"/>
          <p:cNvGraphicFramePr>
            <a:graphicFrameLocks/>
          </p:cNvGraphicFramePr>
          <p:nvPr/>
        </p:nvGraphicFramePr>
        <p:xfrm>
          <a:off x="973138" y="1409700"/>
          <a:ext cx="7315200" cy="5484813"/>
        </p:xfrm>
        <a:graphic>
          <a:graphicData uri="http://schemas.openxmlformats.org/presentationml/2006/ole">
            <p:oleObj spid="_x0000_s17411" name="Worksheet" r:id="rId3" imgW="7620000" imgH="5714963" progId="Excel.Sheet.8">
              <p:embed/>
            </p:oleObj>
          </a:graphicData>
        </a:graphic>
      </p:graphicFrame>
      <p:sp>
        <p:nvSpPr>
          <p:cNvPr id="17414" name="Rectang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400" smtClean="0">
                <a:solidFill>
                  <a:schemeClr val="tx2"/>
                </a:solidFill>
              </a:rPr>
              <a:t>Исполнение в структуре доходных источников за 2016 год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268413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8437" name="Прямоугольник 4"/>
          <p:cNvSpPr>
            <a:spLocks noChangeArrowheads="1"/>
          </p:cNvSpPr>
          <p:nvPr/>
        </p:nvSpPr>
        <p:spPr bwMode="auto">
          <a:xfrm>
            <a:off x="0" y="333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5" name="Диаграмма 5"/>
          <p:cNvGraphicFramePr>
            <a:graphicFrameLocks/>
          </p:cNvGraphicFramePr>
          <p:nvPr/>
        </p:nvGraphicFramePr>
        <p:xfrm>
          <a:off x="-3175" y="1181100"/>
          <a:ext cx="9440863" cy="5664200"/>
        </p:xfrm>
        <a:graphic>
          <a:graphicData uri="http://schemas.openxmlformats.org/presentationml/2006/ole">
            <p:oleObj spid="_x0000_s18435" name="Лист" r:id="rId3" imgW="9544029" imgH="5734056" progId="Excel.Sheet.8">
              <p:embed/>
            </p:oleObj>
          </a:graphicData>
        </a:graphic>
      </p:graphicFrame>
      <p:sp>
        <p:nvSpPr>
          <p:cNvPr id="18438" name="TextBox 1"/>
          <p:cNvSpPr txBox="1">
            <a:spLocks noChangeArrowheads="1"/>
          </p:cNvSpPr>
          <p:nvPr/>
        </p:nvSpPr>
        <p:spPr bwMode="auto">
          <a:xfrm>
            <a:off x="7848600" y="1196975"/>
            <a:ext cx="1295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sp>
        <p:nvSpPr>
          <p:cNvPr id="18439" name="Rectangle 8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400" b="1" smtClean="0">
                <a:solidFill>
                  <a:schemeClr val="tx2"/>
                </a:solidFill>
              </a:rPr>
              <a:t>Исполнение в структуре налоговых и неналоговых</a:t>
            </a:r>
            <a:r>
              <a:rPr lang="en-US" sz="2400" b="1" smtClean="0">
                <a:solidFill>
                  <a:schemeClr val="tx2"/>
                </a:solidFill>
              </a:rPr>
              <a:t> </a:t>
            </a:r>
            <a:r>
              <a:rPr lang="ru-RU" sz="2400" b="1" smtClean="0">
                <a:solidFill>
                  <a:schemeClr val="tx2"/>
                </a:solidFill>
              </a:rPr>
              <a:t>доходов</a:t>
            </a:r>
            <a:r>
              <a:rPr lang="en-US" sz="2400" b="1" smtClean="0">
                <a:solidFill>
                  <a:schemeClr val="tx2"/>
                </a:solidFill>
              </a:rPr>
              <a:t> </a:t>
            </a:r>
            <a:r>
              <a:rPr lang="ru-RU" sz="2400" b="1" smtClean="0">
                <a:solidFill>
                  <a:schemeClr val="tx2"/>
                </a:solidFill>
              </a:rPr>
              <a:t>местного бюджета за 2016 год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3"/>
          <p:cNvSpPr>
            <a:spLocks noChangeArrowheads="1"/>
          </p:cNvSpPr>
          <p:nvPr/>
        </p:nvSpPr>
        <p:spPr bwMode="auto">
          <a:xfrm>
            <a:off x="1547813" y="3333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1" i="1">
              <a:solidFill>
                <a:schemeClr val="tx2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9459" name="TextBox 1"/>
          <p:cNvSpPr txBox="1">
            <a:spLocks noChangeArrowheads="1"/>
          </p:cNvSpPr>
          <p:nvPr/>
        </p:nvSpPr>
        <p:spPr bwMode="auto">
          <a:xfrm>
            <a:off x="7848600" y="1268413"/>
            <a:ext cx="12954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graphicFrame>
        <p:nvGraphicFramePr>
          <p:cNvPr id="19560" name="Group 104"/>
          <p:cNvGraphicFramePr>
            <a:graphicFrameLocks noGrp="1"/>
          </p:cNvGraphicFramePr>
          <p:nvPr/>
        </p:nvGraphicFramePr>
        <p:xfrm>
          <a:off x="495300" y="1225550"/>
          <a:ext cx="8153400" cy="5391150"/>
        </p:xfrm>
        <a:graphic>
          <a:graphicData uri="http://schemas.openxmlformats.org/drawingml/2006/table">
            <a:tbl>
              <a:tblPr/>
              <a:tblGrid>
                <a:gridCol w="1279525"/>
                <a:gridCol w="1358900"/>
                <a:gridCol w="1358900"/>
                <a:gridCol w="1184275"/>
                <a:gridCol w="973138"/>
                <a:gridCol w="960437"/>
                <a:gridCol w="1038225"/>
              </a:tblGrid>
              <a:tr h="8350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расхода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Первоначальный план на 2016 год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 план на 2016 год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 за 2016  года 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 от уточненного плана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2016 к 2015 в %</a:t>
                      </a: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39 402,7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71 829,1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68 727,2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- 3 101,9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95,7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97,6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18 971,6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46 727,4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45 430,8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- 1 296,6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97,2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200,7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135,8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135,8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135,8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88,9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2 757,3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2 407,6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1 521,5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- 886,1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63,2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64,9 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811,5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1 089,6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1 089,5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- 0,1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131,9 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10 869,1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15 327,8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14 535,3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- 792,5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94,8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42,6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230,0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163,8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163,8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69,1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5 527,4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5 879,1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5 752,5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- 126,6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97,9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57,1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98,0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98,0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268,5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58" name="Rectangle 10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altLang="ru-RU" sz="2400" b="1" i="1" smtClean="0">
                <a:solidFill>
                  <a:schemeClr val="tx2"/>
                </a:solidFill>
              </a:rPr>
              <a:t>Исполнение по расходам местного бюджета за 2016 год</a:t>
            </a:r>
            <a:r>
              <a:rPr lang="ru-RU" sz="4000" b="1" i="1" smtClean="0">
                <a:solidFill>
                  <a:schemeClr val="tx2"/>
                </a:solidFill>
              </a:rPr>
              <a:t/>
            </a:r>
            <a:br>
              <a:rPr lang="ru-RU" sz="4000" b="1" i="1" smtClean="0">
                <a:solidFill>
                  <a:schemeClr val="tx2"/>
                </a:solidFill>
              </a:rPr>
            </a:br>
            <a:endParaRPr lang="ru-RU" sz="4000" b="1" i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0485" name="Прямоугольник 4"/>
          <p:cNvSpPr>
            <a:spLocks noChangeArrowheads="1"/>
          </p:cNvSpPr>
          <p:nvPr/>
        </p:nvSpPr>
        <p:spPr bwMode="auto">
          <a:xfrm>
            <a:off x="1835150" y="333375"/>
            <a:ext cx="5976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483" name="Диаграмма 5"/>
          <p:cNvGraphicFramePr>
            <a:graphicFrameLocks/>
          </p:cNvGraphicFramePr>
          <p:nvPr/>
        </p:nvGraphicFramePr>
        <p:xfrm>
          <a:off x="0" y="1196975"/>
          <a:ext cx="9144000" cy="5803900"/>
        </p:xfrm>
        <a:graphic>
          <a:graphicData uri="http://schemas.openxmlformats.org/presentationml/2006/ole">
            <p:oleObj spid="_x0000_s20483" name="Worksheet" r:id="rId3" imgW="9401231" imgH="5743647" progId="Excel.Sheet.8">
              <p:embed/>
            </p:oleObj>
          </a:graphicData>
        </a:graphic>
      </p:graphicFrame>
      <p:sp>
        <p:nvSpPr>
          <p:cNvPr id="20486" name="Rectangle 8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400" b="1" smtClean="0">
                <a:solidFill>
                  <a:schemeClr val="tx2"/>
                </a:solidFill>
                <a:latin typeface="Times New Roman" pitchFamily="18" charset="0"/>
              </a:rPr>
              <a:t>Исполнение в структуре расходов за 2016 год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aphicFrame>
        <p:nvGraphicFramePr>
          <p:cNvPr id="29739" name="Group 43"/>
          <p:cNvGraphicFramePr>
            <a:graphicFrameLocks noGrp="1"/>
          </p:cNvGraphicFramePr>
          <p:nvPr/>
        </p:nvGraphicFramePr>
        <p:xfrm>
          <a:off x="0" y="1125538"/>
          <a:ext cx="9144000" cy="5735637"/>
        </p:xfrm>
        <a:graphic>
          <a:graphicData uri="http://schemas.openxmlformats.org/drawingml/2006/table">
            <a:tbl>
              <a:tblPr/>
              <a:tblGrid>
                <a:gridCol w="4932363"/>
                <a:gridCol w="2087562"/>
                <a:gridCol w="2124075"/>
              </a:tblGrid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Уточнённый план на 2016 год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за 2016 год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46 727,4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45 430,8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2 706,5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2 706,5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6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2 460,8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2 460,6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6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13 020,1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13 020,1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458,1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458,1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Резервные фонды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общегосударственные вопросы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28 081,9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26 785,5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44" name="Прямоугольник 5"/>
          <p:cNvSpPr>
            <a:spLocks noChangeArrowheads="1"/>
          </p:cNvSpPr>
          <p:nvPr/>
        </p:nvSpPr>
        <p:spPr bwMode="auto">
          <a:xfrm>
            <a:off x="2195513" y="333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45" name="TextBox 1"/>
          <p:cNvSpPr txBox="1">
            <a:spLocks noChangeArrowheads="1"/>
          </p:cNvSpPr>
          <p:nvPr/>
        </p:nvSpPr>
        <p:spPr bwMode="auto">
          <a:xfrm>
            <a:off x="7740650" y="692150"/>
            <a:ext cx="1295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sp>
        <p:nvSpPr>
          <p:cNvPr id="21546" name="Rectangle 4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400" b="1" smtClean="0">
                <a:solidFill>
                  <a:schemeClr val="tx2"/>
                </a:solidFill>
              </a:rPr>
              <a:t>Общегосударственные вопросы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2533" name="Прямоугольник 4"/>
          <p:cNvSpPr>
            <a:spLocks noChangeArrowheads="1"/>
          </p:cNvSpPr>
          <p:nvPr/>
        </p:nvSpPr>
        <p:spPr bwMode="auto">
          <a:xfrm>
            <a:off x="2627313" y="333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531" name="Диаграмма 8"/>
          <p:cNvGraphicFramePr>
            <a:graphicFrameLocks/>
          </p:cNvGraphicFramePr>
          <p:nvPr/>
        </p:nvGraphicFramePr>
        <p:xfrm>
          <a:off x="-123825" y="1228725"/>
          <a:ext cx="9328150" cy="6000750"/>
        </p:xfrm>
        <a:graphic>
          <a:graphicData uri="http://schemas.openxmlformats.org/presentationml/2006/ole">
            <p:oleObj spid="_x0000_s22531" name="Лист" r:id="rId3" imgW="9287009" imgH="5915107" progId="Excel.Sheet.8">
              <p:embed/>
            </p:oleObj>
          </a:graphicData>
        </a:graphic>
      </p:graphicFrame>
      <p:sp>
        <p:nvSpPr>
          <p:cNvPr id="22534" name="TextBox 1"/>
          <p:cNvSpPr txBox="1">
            <a:spLocks noChangeArrowheads="1"/>
          </p:cNvSpPr>
          <p:nvPr/>
        </p:nvSpPr>
        <p:spPr bwMode="auto">
          <a:xfrm>
            <a:off x="7848600" y="1341438"/>
            <a:ext cx="12954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sp>
        <p:nvSpPr>
          <p:cNvPr id="22535" name="Rectangle 8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400" b="1" smtClean="0">
                <a:solidFill>
                  <a:schemeClr val="tx2"/>
                </a:solidFill>
              </a:rPr>
              <a:t>Национальная оборона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Тема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948</TotalTime>
  <Words>697</Words>
  <Application>Microsoft Office PowerPoint</Application>
  <PresentationFormat>Экран (4:3)</PresentationFormat>
  <Paragraphs>316</Paragraphs>
  <Slides>17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Тема Office</vt:lpstr>
      <vt:lpstr>Worksheet</vt:lpstr>
      <vt:lpstr>Лист</vt:lpstr>
      <vt:lpstr>Исполнение местного бюджета за 2016 год</vt:lpstr>
      <vt:lpstr>Исполнение по основным параметрам местного бюджета за 2016 год</vt:lpstr>
      <vt:lpstr>Исполнение местного бюджета в разрезе доходных источников за 2016</vt:lpstr>
      <vt:lpstr>Исполнение в структуре доходных источников за 2016 год</vt:lpstr>
      <vt:lpstr>Исполнение в структуре налоговых и неналоговых доходов местного бюджета за 2016 год</vt:lpstr>
      <vt:lpstr>Исполнение по расходам местного бюджета за 2016 год </vt:lpstr>
      <vt:lpstr>Исполнение в структуре расходов за 2016 год</vt:lpstr>
      <vt:lpstr>Общегосударственные вопросы</vt:lpstr>
      <vt:lpstr>Национальная оборона</vt:lpstr>
      <vt:lpstr>Национальная безопасность и правоохранительная деятельность  </vt:lpstr>
      <vt:lpstr>Национальная   экономика</vt:lpstr>
      <vt:lpstr>Жилищно-коммунальное хозяйство</vt:lpstr>
      <vt:lpstr>Образование </vt:lpstr>
      <vt:lpstr>Социальная политика</vt:lpstr>
      <vt:lpstr>Физическая культура и спорт</vt:lpstr>
      <vt:lpstr>Исполнение по муниципальным программам</vt:lpstr>
      <vt:lpstr>Размер муниципального долга на 01.01.2017 г.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Admin</cp:lastModifiedBy>
  <cp:revision>166</cp:revision>
  <dcterms:created xsi:type="dcterms:W3CDTF">2016-02-12T02:25:46Z</dcterms:created>
  <dcterms:modified xsi:type="dcterms:W3CDTF">2017-06-30T05:02:34Z</dcterms:modified>
</cp:coreProperties>
</file>