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86" autoAdjust="0"/>
  </p:normalViewPr>
  <p:slideViewPr>
    <p:cSldViewPr>
      <p:cViewPr>
        <p:scale>
          <a:sx n="66" d="100"/>
          <a:sy n="66" d="100"/>
        </p:scale>
        <p:origin x="-1018" y="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171FB-322B-4BD7-8C2B-DA3F8A9A0A66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1A560-1905-48A7-A8F3-9BD79EDE2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F3B6F-5E9C-4EEF-89CE-9BABE4136D6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36B9C-E1C7-4B63-BB41-6299D6CF3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B12D2-18EC-48B4-8D82-C1A87D2DA5A7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4C206-D6FE-455E-B93A-A0822A8F7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7F88E-5A97-4498-99A0-D956816BD4CC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473C-774A-4FD7-8975-2F95EF42A0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6549B-C126-4CB3-BF27-91047EA0680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A1D33-E839-400B-9FDC-B898E9984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02C9B-6E98-4B5F-98A1-564E7EA8477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7E4D2-7FEA-4211-876E-CA3F8F6424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B7D9E-E621-4CEA-AB7B-3B835A5693F5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3956A-694F-44E6-8AC2-5BE3D75D19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B897F-702B-405D-A1D0-D003E52017A8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D87A2-9C35-49E2-B257-19442328E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A7F65-F818-448D-A0A2-9BC8B3883D7F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A4A87-2776-457F-85E0-721A4BBB7B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B4630-1F1A-4894-9784-D740D1F23193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BBBA8-1678-4A59-8AE2-5C3305140E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886FFD-EEA2-45DF-9147-3498F1A43CAE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C483C77-332D-43F2-B838-D508626E0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4DFA27-0BF1-4534-9BDF-6B335F82E68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20C676-1C15-49A9-98E2-192FF30B3E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15" name="Rectangle 6"/>
          <p:cNvSpPr>
            <a:spLocks noGrp="1"/>
          </p:cNvSpPr>
          <p:nvPr>
            <p:ph type="ctrTitle" idx="4294967295"/>
          </p:nvPr>
        </p:nvSpPr>
        <p:spPr>
          <a:xfrm>
            <a:off x="0" y="1916832"/>
            <a:ext cx="9144000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altLang="ru-RU" sz="4600" b="1" i="1" dirty="0" smtClean="0">
                <a:solidFill>
                  <a:schemeClr val="tx2"/>
                </a:solidFill>
              </a:rPr>
              <a:t>Исполнение местного бюджета за 1 квартал </a:t>
            </a:r>
            <a:r>
              <a:rPr lang="ru-RU" altLang="ru-RU" sz="4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4600" b="1" i="1" dirty="0" smtClean="0">
                <a:solidFill>
                  <a:schemeClr val="tx2"/>
                </a:solidFill>
              </a:rPr>
              <a:t>года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(Утверждено Постановлением Администрации МО «</a:t>
            </a:r>
            <a:r>
              <a:rPr lang="ru-RU" alt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Приморско-Куйский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сельсовет» НАО № 67 от 18.04.2018)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7"/>
          <p:cNvSpPr>
            <a:spLocks noGrp="1"/>
          </p:cNvSpPr>
          <p:nvPr>
            <p:ph type="subTitle" idx="4294967295"/>
          </p:nvPr>
        </p:nvSpPr>
        <p:spPr>
          <a:xfrm>
            <a:off x="1366838" y="4221163"/>
            <a:ext cx="7777162" cy="2160587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Муниципальное образование «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Arial" charset="0"/>
              </a:rPr>
              <a:t>Приморско-Куйский</a:t>
            </a:r>
            <a:endParaRPr lang="ru-RU" altLang="ru-RU" sz="2400" b="1" i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 сельсовет» Ненецкого автономного округа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1200" b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Контактная информация: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Администрация МО «</a:t>
            </a:r>
            <a:r>
              <a:rPr lang="ru-RU" altLang="ru-RU" sz="1600" b="1" i="1" dirty="0" err="1" smtClean="0">
                <a:solidFill>
                  <a:schemeClr val="tx2"/>
                </a:solidFill>
                <a:latin typeface="Times New Roman" pitchFamily="18" charset="0"/>
              </a:rPr>
              <a:t>Приморско-Куйский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сельсовет» НАО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166715, НАО, п. Красное, ул.Пролетарская, д.3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Тел. 88185331115, 067, 143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E-mail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pksovet@rambler.ru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0" y="1196975"/>
          <a:ext cx="9188450" cy="5607050"/>
        </p:xfrm>
        <a:graphic>
          <a:graphicData uri="http://schemas.openxmlformats.org/presentationml/2006/ole">
            <p:oleObj spid="_x0000_s23555" name="Worksheet" r:id="rId3" imgW="9372708" imgH="5616012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3559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безопасность и правоохранительная деятельность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2685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-88900" y="1196752"/>
          <a:ext cx="9129713" cy="5569172"/>
        </p:xfrm>
        <a:graphic>
          <a:graphicData uri="http://schemas.openxmlformats.org/presentationml/2006/ole">
            <p:oleObj spid="_x0000_s24579" name="Worksheet" r:id="rId3" imgW="9403188" imgH="5905428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4583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  экономика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0" y="1196753"/>
          <a:ext cx="9144000" cy="5840636"/>
        </p:xfrm>
        <a:graphic>
          <a:graphicData uri="http://schemas.openxmlformats.org/presentationml/2006/ole">
            <p:oleObj spid="_x0000_s25603" name="Worksheet" r:id="rId3" imgW="9624114" imgH="5913192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5607" name="Rectangle 9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Жилищно-коммунальное хозяйство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0" y="1196752"/>
          <a:ext cx="9174163" cy="5591398"/>
        </p:xfrm>
        <a:graphic>
          <a:graphicData uri="http://schemas.openxmlformats.org/presentationml/2006/ole">
            <p:oleObj spid="_x0000_s26627" name="Worksheet" r:id="rId3" imgW="9296400" imgH="5829300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6631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964488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Образование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79375" y="1196752"/>
          <a:ext cx="9223375" cy="5465986"/>
        </p:xfrm>
        <a:graphic>
          <a:graphicData uri="http://schemas.openxmlformats.org/presentationml/2006/ole">
            <p:oleObj spid="_x0000_s27651" name="Worksheet" r:id="rId3" imgW="9441234" imgH="5730312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7655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964488" cy="72008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Социальная политика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179388" y="1340768"/>
          <a:ext cx="8755062" cy="5218782"/>
        </p:xfrm>
        <a:graphic>
          <a:graphicData uri="http://schemas.openxmlformats.org/presentationml/2006/ole">
            <p:oleObj spid="_x0000_s28675" name="Worksheet" r:id="rId3" imgW="9364926" imgH="5913192" progId="Excel.Sheet.8">
              <p:embed/>
            </p:oleObj>
          </a:graphicData>
        </a:graphic>
      </p:graphicFrame>
      <p:sp>
        <p:nvSpPr>
          <p:cNvPr id="28678" name="Rectangle 7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Физическая культура и 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по муниципальным программам</a:t>
            </a:r>
          </a:p>
        </p:txBody>
      </p:sp>
      <p:graphicFrame>
        <p:nvGraphicFramePr>
          <p:cNvPr id="30818" name="Group 98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568951" cy="4727519"/>
        </p:xfrm>
        <a:graphic>
          <a:graphicData uri="http://schemas.openxmlformats.org/drawingml/2006/table">
            <a:tbl>
              <a:tblPr/>
              <a:tblGrid>
                <a:gridCol w="3444771"/>
                <a:gridCol w="1344493"/>
                <a:gridCol w="1031534"/>
                <a:gridCol w="810491"/>
                <a:gridCol w="929355"/>
                <a:gridCol w="1008307"/>
              </a:tblGrid>
              <a:tr h="11050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1 кв. 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1 кв. 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кв.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8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«Поддержка малого и среднего предпринимательства в муниципальном образовании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Приморско-Куйский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сельсовет» Ненецкого автономного округа на 2018 год»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"Благоустройство территории МО "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Приморско-Куйский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сельсовет" НАО на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1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«Старшее поколение на 2018 год» 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- 21,9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b="1" i="1" dirty="0" smtClean="0">
                <a:solidFill>
                  <a:schemeClr val="tx2"/>
                </a:solidFill>
              </a:rPr>
              <a:t>Размер муниципального долга на 01.04.2018</a:t>
            </a:r>
            <a:endParaRPr lang="ru-RU" sz="3000" b="1" i="1" dirty="0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Муниципальный долг Муниципального образования «Приморско-Куйский сельсовет» Ненецкого автономного округа отсутствует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578350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b="1" i="1">
              <a:solidFill>
                <a:schemeClr val="tx2"/>
              </a:solidFill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   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4406" name="Group 70"/>
          <p:cNvGraphicFramePr>
            <a:graphicFrameLocks noGrp="1"/>
          </p:cNvGraphicFramePr>
          <p:nvPr/>
        </p:nvGraphicFramePr>
        <p:xfrm>
          <a:off x="179511" y="1268761"/>
          <a:ext cx="8856986" cy="5289921"/>
        </p:xfrm>
        <a:graphic>
          <a:graphicData uri="http://schemas.openxmlformats.org/drawingml/2006/table">
            <a:tbl>
              <a:tblPr/>
              <a:tblGrid>
                <a:gridCol w="2441041"/>
                <a:gridCol w="1429238"/>
                <a:gridCol w="1414141"/>
                <a:gridCol w="1215464"/>
                <a:gridCol w="1285692"/>
                <a:gridCol w="1071410"/>
              </a:tblGrid>
              <a:tr h="105708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1 квартал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1 квартал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квартал 2018 года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8 192,0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8 274,7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7 862,2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- 412,5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8 192,0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8 464,4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7 533,6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- 930,8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- 189,7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- 328,6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01.04.2018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0" name="Rectangle 6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 smtClean="0">
                <a:solidFill>
                  <a:schemeClr val="tx2"/>
                </a:solidFill>
              </a:rPr>
              <a:t>Исполнение по основным параметрам местного бюджета за 1 кв.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6207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236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8243888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5526" name="Group 166"/>
          <p:cNvGraphicFramePr>
            <a:graphicFrameLocks noGrp="1"/>
          </p:cNvGraphicFramePr>
          <p:nvPr/>
        </p:nvGraphicFramePr>
        <p:xfrm>
          <a:off x="1" y="620689"/>
          <a:ext cx="8316415" cy="6314222"/>
        </p:xfrm>
        <a:graphic>
          <a:graphicData uri="http://schemas.openxmlformats.org/drawingml/2006/table">
            <a:tbl>
              <a:tblPr/>
              <a:tblGrid>
                <a:gridCol w="2076002"/>
                <a:gridCol w="1079355"/>
                <a:gridCol w="1242706"/>
                <a:gridCol w="1530122"/>
                <a:gridCol w="1432938"/>
                <a:gridCol w="955292"/>
              </a:tblGrid>
              <a:tr h="5087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 1 кв. 2018 года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 1 кв.2018 года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кв. 2018  года 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всего, в т.ч.: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8 192,0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8 274,7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7 862,2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- 412,5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954,7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954,7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1 431,7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2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301,7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7 237,3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7 320,0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6 430,5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- 889,5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3 709,2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3 708,9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3 545,2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- 163,7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- 107,2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3 360,7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3 443,7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2 815,6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- 628,1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8" name="Прямоугольник 4"/>
          <p:cNvSpPr>
            <a:spLocks noChangeArrowheads="1"/>
          </p:cNvSpPr>
          <p:nvPr/>
        </p:nvSpPr>
        <p:spPr bwMode="auto">
          <a:xfrm>
            <a:off x="755650" y="188913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19" name="Rectangle 16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местного бюджета в разрезе доходных источников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1" y="1268760"/>
          <a:ext cx="9144000" cy="5359053"/>
        </p:xfrm>
        <a:graphic>
          <a:graphicData uri="http://schemas.openxmlformats.org/presentationml/2006/ole">
            <p:oleObj spid="_x0000_s17411" name="Worksheet" r:id="rId3" imgW="7947714" imgH="5890332" progId="Excel.Sheet.8">
              <p:embed/>
            </p:oleObj>
          </a:graphicData>
        </a:graphic>
      </p:graphicFrame>
      <p:sp>
        <p:nvSpPr>
          <p:cNvPr id="17414" name="Rectangle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доходных источников за 1 кв.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2684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0" y="1268413"/>
          <a:ext cx="9064625" cy="5654675"/>
        </p:xfrm>
        <a:graphic>
          <a:graphicData uri="http://schemas.openxmlformats.org/presentationml/2006/ole">
            <p:oleObj spid="_x0000_s18435" name="Worksheet" r:id="rId3" imgW="9509760" imgH="5813988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18439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налоговых и неналоговых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доходов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местного бюджета за 1 квартал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560" name="Group 104"/>
          <p:cNvGraphicFramePr>
            <a:graphicFrameLocks noGrp="1"/>
          </p:cNvGraphicFramePr>
          <p:nvPr/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/>
              <a:tblGrid>
                <a:gridCol w="2021039"/>
                <a:gridCol w="1326825"/>
                <a:gridCol w="1643722"/>
                <a:gridCol w="1452622"/>
                <a:gridCol w="1465495"/>
                <a:gridCol w="1234297"/>
              </a:tblGrid>
              <a:tr h="97178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1 кв. 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план на 1 квартал 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квартал 2018 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8 192,0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8 464,4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7 533,6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- 930,8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4 391,1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4  220,2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4 051,3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- 168,9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- 121,9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4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- 72,9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401,7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- 122,7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2 077,3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2 405,6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2 313,6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- 92,0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1 038,0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- 352,4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8" name="Rectangle 10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i="1" dirty="0" smtClean="0">
                <a:solidFill>
                  <a:schemeClr val="tx2"/>
                </a:solidFill>
              </a:rPr>
              <a:t>Исполнение по расходам местного бюджета за </a:t>
            </a:r>
            <a:r>
              <a:rPr lang="ru-RU" altLang="ru-RU" sz="2400" b="1" i="1" dirty="0" smtClean="0">
                <a:solidFill>
                  <a:schemeClr val="tx2"/>
                </a:solidFill>
              </a:rPr>
              <a:t>1 квартал 2018 года</a:t>
            </a:r>
            <a:r>
              <a:rPr lang="ru-RU" sz="4000" b="1" i="1" dirty="0" smtClean="0">
                <a:solidFill>
                  <a:schemeClr val="tx2"/>
                </a:solidFill>
              </a:rPr>
              <a:t/>
            </a:r>
            <a:br>
              <a:rPr lang="ru-RU" sz="4000" b="1" i="1" dirty="0" smtClean="0">
                <a:solidFill>
                  <a:schemeClr val="tx2"/>
                </a:solidFill>
              </a:rPr>
            </a:br>
            <a:endParaRPr lang="ru-RU" sz="40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0" y="1196753"/>
          <a:ext cx="9144000" cy="5661247"/>
        </p:xfrm>
        <a:graphic>
          <a:graphicData uri="http://schemas.openxmlformats.org/presentationml/2006/ole">
            <p:oleObj spid="_x0000_s20483" name="Worksheet" r:id="rId3" imgW="9403188" imgH="5730312" progId="Excel.Sheet.8">
              <p:embed/>
            </p:oleObj>
          </a:graphicData>
        </a:graphic>
      </p:graphicFrame>
      <p:sp>
        <p:nvSpPr>
          <p:cNvPr id="20486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в структуре расходов за 1 квартал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735640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1 квартал 2018 года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1 квартал 2018 года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4 051,3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2 591,9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1546" name="Rectangle 4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7920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Общегосударственные 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0" y="1196752"/>
          <a:ext cx="9131300" cy="5169122"/>
        </p:xfrm>
        <a:graphic>
          <a:graphicData uri="http://schemas.openxmlformats.org/presentationml/2006/ole">
            <p:oleObj spid="_x0000_s22531" name="Worksheet" r:id="rId3" imgW="9265920" imgH="5730312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2535" name="Rectangle 8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64096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оборона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1318</TotalTime>
  <Words>816</Words>
  <Application>Microsoft Office PowerPoint</Application>
  <PresentationFormat>Экран (4:3)</PresentationFormat>
  <Paragraphs>302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Worksheet</vt:lpstr>
      <vt:lpstr>Исполнение местного бюджета за 1 квартал 2018 года (Утверждено Постановлением Администрации МО «Приморско-Куйский сельсовет» НАО № 67 от 18.04.2018)</vt:lpstr>
      <vt:lpstr>Исполнение по основным параметрам местного бюджета за 1 кв. 2018 года</vt:lpstr>
      <vt:lpstr>Исполнение местного бюджета в разрезе доходных источников за 2017 год</vt:lpstr>
      <vt:lpstr>Исполнение в структуре доходных источников за 1 кв. 2018 года</vt:lpstr>
      <vt:lpstr>Исполнение в структуре налоговых и неналоговых доходов местного бюджета за 1 квартал 2018 года</vt:lpstr>
      <vt:lpstr>Исполнение по расходам местного бюджета за 1 квартал 2018 года </vt:lpstr>
      <vt:lpstr>Исполнение в структуре расходов за 1 квартал 2018 года</vt:lpstr>
      <vt:lpstr>Общегосударственные вопросы</vt:lpstr>
      <vt:lpstr>Национальная оборона</vt:lpstr>
      <vt:lpstr>Национальная безопасность и правоохранительная деятельность  </vt:lpstr>
      <vt:lpstr>Национальная   экономика</vt:lpstr>
      <vt:lpstr>Жилищно-коммунальное хозяйство</vt:lpstr>
      <vt:lpstr>Образование </vt:lpstr>
      <vt:lpstr>Социальная политика</vt:lpstr>
      <vt:lpstr>Физическая культура и спорт</vt:lpstr>
      <vt:lpstr>Исполнение по муниципальным программам</vt:lpstr>
      <vt:lpstr>Размер муниципального долга на 01.04.2018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250</cp:revision>
  <dcterms:created xsi:type="dcterms:W3CDTF">2016-02-12T02:25:46Z</dcterms:created>
  <dcterms:modified xsi:type="dcterms:W3CDTF">2019-02-26T13:20:39Z</dcterms:modified>
</cp:coreProperties>
</file>