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72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3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5" autoAdjust="0"/>
    <p:restoredTop sz="86486" autoAdjust="0"/>
  </p:normalViewPr>
  <p:slideViewPr>
    <p:cSldViewPr>
      <p:cViewPr>
        <p:scale>
          <a:sx n="66" d="100"/>
          <a:sy n="66" d="100"/>
        </p:scale>
        <p:origin x="-1018" y="22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D171FB-322B-4BD7-8C2B-DA3F8A9A0A66}" type="datetimeFigureOut">
              <a:rPr lang="ru-RU" smtClean="0"/>
              <a:pPr>
                <a:defRPr/>
              </a:pPr>
              <a:t>26.02.2019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1A560-1905-48A7-A8F3-9BD79EDE2A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0F3B6F-5E9C-4EEF-89CE-9BABE4136D62}" type="datetimeFigureOut">
              <a:rPr lang="ru-RU" smtClean="0"/>
              <a:pPr>
                <a:defRPr/>
              </a:pPr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336B9C-E1C7-4B63-BB41-6299D6CF3E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EB12D2-18EC-48B4-8D82-C1A87D2DA5A7}" type="datetimeFigureOut">
              <a:rPr lang="ru-RU" smtClean="0"/>
              <a:pPr>
                <a:defRPr/>
              </a:pPr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94C206-D6FE-455E-B93A-A0822A8F7B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07F88E-5A97-4498-99A0-D956816BD4CC}" type="datetimeFigureOut">
              <a:rPr lang="ru-RU" smtClean="0"/>
              <a:pPr>
                <a:defRPr/>
              </a:pPr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5A473C-774A-4FD7-8975-2F95EF42A0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F6549B-C126-4CB3-BF27-91047EA06802}" type="datetimeFigureOut">
              <a:rPr lang="ru-RU" smtClean="0"/>
              <a:pPr>
                <a:defRPr/>
              </a:pPr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5A1D33-E839-400B-9FDC-B898E99845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902C9B-6E98-4B5F-98A1-564E7EA84772}" type="datetimeFigureOut">
              <a:rPr lang="ru-RU" smtClean="0"/>
              <a:pPr>
                <a:defRPr/>
              </a:pPr>
              <a:t>26.02.2019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47E4D2-7FEA-4211-876E-CA3F8F6424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3B7D9E-E621-4CEA-AB7B-3B835A5693F5}" type="datetimeFigureOut">
              <a:rPr lang="ru-RU" smtClean="0"/>
              <a:pPr>
                <a:defRPr/>
              </a:pPr>
              <a:t>26.02.2019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53956A-694F-44E6-8AC2-5BE3D75D19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DB897F-702B-405D-A1D0-D003E52017A8}" type="datetimeFigureOut">
              <a:rPr lang="ru-RU" smtClean="0"/>
              <a:pPr>
                <a:defRPr/>
              </a:pPr>
              <a:t>26.02.2019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D87A2-9C35-49E2-B257-19442328E7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3A7F65-F818-448D-A0A2-9BC8B3883D7F}" type="datetimeFigureOut">
              <a:rPr lang="ru-RU" smtClean="0"/>
              <a:pPr>
                <a:defRPr/>
              </a:pPr>
              <a:t>26.02.2019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5A4A87-2776-457F-85E0-721A4BBB7B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9B4630-1F1A-4894-9784-D740D1F23193}" type="datetimeFigureOut">
              <a:rPr lang="ru-RU" smtClean="0"/>
              <a:pPr>
                <a:defRPr/>
              </a:pPr>
              <a:t>26.02.2019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BBBA8-1678-4A59-8AE2-5C3305140E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886FFD-EEA2-45DF-9147-3498F1A43CAE}" type="datetimeFigureOut">
              <a:rPr lang="ru-RU" smtClean="0"/>
              <a:pPr>
                <a:defRPr/>
              </a:pPr>
              <a:t>26.02.2019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FC483C77-332D-43F2-B838-D508626E07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84DFA27-0BF1-4534-9BDF-6B335F82E682}" type="datetimeFigureOut">
              <a:rPr lang="ru-RU" smtClean="0"/>
              <a:pPr>
                <a:defRPr/>
              </a:pPr>
              <a:t>26.02.2019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420C676-1C15-49A9-98E2-192FF30B3E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6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7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8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9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0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3315" name="Rectangle 6"/>
          <p:cNvSpPr>
            <a:spLocks noGrp="1"/>
          </p:cNvSpPr>
          <p:nvPr>
            <p:ph type="ctrTitle" idx="4294967295"/>
          </p:nvPr>
        </p:nvSpPr>
        <p:spPr>
          <a:xfrm>
            <a:off x="0" y="1916832"/>
            <a:ext cx="9144000" cy="172819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altLang="ru-RU" sz="4600" b="1" i="1" dirty="0" smtClean="0">
                <a:solidFill>
                  <a:schemeClr val="tx2"/>
                </a:solidFill>
              </a:rPr>
              <a:t>Исполнение местного бюджета за 1 полугодие </a:t>
            </a:r>
            <a:r>
              <a:rPr lang="ru-RU" altLang="ru-RU" sz="4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altLang="ru-RU" sz="4600" b="1" i="1" dirty="0" smtClean="0">
                <a:solidFill>
                  <a:schemeClr val="tx2"/>
                </a:solidFill>
              </a:rPr>
              <a:t>года </a:t>
            </a:r>
            <a:r>
              <a:rPr lang="ru-RU" alt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(Утверждено Постановлением Администрации МО «</a:t>
            </a:r>
            <a:r>
              <a:rPr lang="ru-RU" altLang="ru-RU" sz="20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Приморско-Куйский</a:t>
            </a:r>
            <a:r>
              <a:rPr lang="ru-RU" altLang="ru-RU" sz="2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сельсовет» НАО № 132 от 16.07.2018)</a:t>
            </a:r>
            <a:endParaRPr lang="ru-RU" sz="20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Rectangle 7"/>
          <p:cNvSpPr>
            <a:spLocks noGrp="1"/>
          </p:cNvSpPr>
          <p:nvPr>
            <p:ph type="subTitle" idx="4294967295"/>
          </p:nvPr>
        </p:nvSpPr>
        <p:spPr>
          <a:xfrm>
            <a:off x="1366838" y="4221163"/>
            <a:ext cx="7777162" cy="2160587"/>
          </a:xfrm>
        </p:spPr>
        <p:txBody>
          <a:bodyPr>
            <a:normAutofit fontScale="92500"/>
          </a:bodyPr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2400" b="1" i="1" dirty="0" smtClean="0">
                <a:solidFill>
                  <a:schemeClr val="tx2"/>
                </a:solidFill>
              </a:rPr>
              <a:t>Муниципальное образование «</a:t>
            </a:r>
            <a:r>
              <a:rPr lang="ru-RU" altLang="ru-RU" sz="2400" b="1" i="1" dirty="0" err="1" smtClean="0">
                <a:solidFill>
                  <a:schemeClr val="tx2"/>
                </a:solidFill>
                <a:latin typeface="Arial" charset="0"/>
              </a:rPr>
              <a:t>Приморско-Куйский</a:t>
            </a:r>
            <a:endParaRPr lang="ru-RU" altLang="ru-RU" sz="2400" b="1" i="1" dirty="0" smtClean="0">
              <a:solidFill>
                <a:schemeClr val="tx2"/>
              </a:solidFill>
              <a:latin typeface="Arial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2400" b="1" i="1" dirty="0" smtClean="0">
                <a:solidFill>
                  <a:schemeClr val="tx2"/>
                </a:solidFill>
              </a:rPr>
              <a:t> сельсовет» Ненецкого автономного округа </a:t>
            </a:r>
          </a:p>
          <a:p>
            <a:pPr marL="0" indent="0" algn="r" eaLnBrk="1" hangingPunct="1">
              <a:lnSpc>
                <a:spcPct val="80000"/>
              </a:lnSpc>
              <a:buFont typeface="Arial" charset="0"/>
              <a:buNone/>
            </a:pPr>
            <a:endParaRPr lang="ru-RU" altLang="ru-RU" sz="1200" b="1" dirty="0" smtClean="0">
              <a:solidFill>
                <a:schemeClr val="tx2"/>
              </a:solidFill>
            </a:endParaRPr>
          </a:p>
          <a:p>
            <a:pPr marL="0" indent="0" algn="r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1600" b="1" i="1" dirty="0" smtClean="0">
                <a:solidFill>
                  <a:schemeClr val="tx2"/>
                </a:solidFill>
                <a:latin typeface="Times New Roman" pitchFamily="18" charset="0"/>
              </a:rPr>
              <a:t>Контактная информация:</a:t>
            </a:r>
          </a:p>
          <a:p>
            <a:pPr marL="0" indent="0" algn="r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1600" b="1" i="1" dirty="0" smtClean="0">
                <a:solidFill>
                  <a:schemeClr val="tx2"/>
                </a:solidFill>
                <a:latin typeface="Times New Roman" pitchFamily="18" charset="0"/>
              </a:rPr>
              <a:t>Администрация МО «</a:t>
            </a:r>
            <a:r>
              <a:rPr lang="ru-RU" altLang="ru-RU" sz="1600" b="1" i="1" dirty="0" err="1" smtClean="0">
                <a:solidFill>
                  <a:schemeClr val="tx2"/>
                </a:solidFill>
                <a:latin typeface="Times New Roman" pitchFamily="18" charset="0"/>
              </a:rPr>
              <a:t>Приморско-Куйский</a:t>
            </a:r>
            <a:r>
              <a:rPr lang="ru-RU" altLang="ru-RU" sz="1600" b="1" i="1" dirty="0" smtClean="0">
                <a:solidFill>
                  <a:schemeClr val="tx2"/>
                </a:solidFill>
                <a:latin typeface="Times New Roman" pitchFamily="18" charset="0"/>
              </a:rPr>
              <a:t> сельсовет» НАО</a:t>
            </a:r>
          </a:p>
          <a:p>
            <a:pPr marL="0" indent="0" algn="r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1600" b="1" i="1" dirty="0" smtClean="0">
                <a:solidFill>
                  <a:schemeClr val="tx2"/>
                </a:solidFill>
                <a:latin typeface="Times New Roman" pitchFamily="18" charset="0"/>
              </a:rPr>
              <a:t>166715, НАО, п. Красное, ул.Пролетарская, д.3</a:t>
            </a:r>
          </a:p>
          <a:p>
            <a:pPr marL="0" indent="0" algn="r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ru-RU" sz="1600" b="1" i="1" dirty="0" smtClean="0">
                <a:solidFill>
                  <a:schemeClr val="tx2"/>
                </a:solidFill>
                <a:latin typeface="Times New Roman" pitchFamily="18" charset="0"/>
              </a:rPr>
              <a:t>Тел. 88185331115, 067, 143</a:t>
            </a:r>
          </a:p>
          <a:p>
            <a:pPr marL="0" indent="0" algn="r"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ru-RU" sz="1600" b="1" i="1" dirty="0" smtClean="0">
                <a:solidFill>
                  <a:schemeClr val="tx2"/>
                </a:solidFill>
                <a:latin typeface="Times New Roman" pitchFamily="18" charset="0"/>
              </a:rPr>
              <a:t>E-mail</a:t>
            </a:r>
            <a:r>
              <a:rPr lang="ru-RU" altLang="ru-RU" sz="1600" b="1" i="1" dirty="0" smtClean="0">
                <a:solidFill>
                  <a:schemeClr val="tx2"/>
                </a:solidFill>
                <a:latin typeface="Times New Roman" pitchFamily="18" charset="0"/>
              </a:rPr>
              <a:t>:</a:t>
            </a:r>
            <a:r>
              <a:rPr lang="en-US" altLang="ru-RU" sz="1600" b="1" i="1" dirty="0" smtClean="0">
                <a:solidFill>
                  <a:schemeClr val="tx2"/>
                </a:solidFill>
                <a:latin typeface="Times New Roman" pitchFamily="18" charset="0"/>
              </a:rPr>
              <a:t> pksovet@rambler.ru</a:t>
            </a:r>
            <a:endParaRPr lang="ru-RU" sz="1600" b="1" i="1" dirty="0" smtClean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3557" name="Прямоугольник 4"/>
          <p:cNvSpPr>
            <a:spLocks noChangeArrowheads="1"/>
          </p:cNvSpPr>
          <p:nvPr/>
        </p:nvSpPr>
        <p:spPr bwMode="auto">
          <a:xfrm>
            <a:off x="0" y="1889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5" name="Диаграмма 5"/>
          <p:cNvGraphicFramePr>
            <a:graphicFrameLocks/>
          </p:cNvGraphicFramePr>
          <p:nvPr/>
        </p:nvGraphicFramePr>
        <p:xfrm>
          <a:off x="0" y="1196975"/>
          <a:ext cx="9218613" cy="5546725"/>
        </p:xfrm>
        <a:graphic>
          <a:graphicData uri="http://schemas.openxmlformats.org/presentationml/2006/ole">
            <p:oleObj spid="_x0000_s23555" name="Worksheet" r:id="rId3" imgW="9403188" imgH="5554980" progId="Excel.Sheet.8">
              <p:embed/>
            </p:oleObj>
          </a:graphicData>
        </a:graphic>
      </p:graphicFrame>
      <p:sp>
        <p:nvSpPr>
          <p:cNvPr id="23558" name="TextBox 1"/>
          <p:cNvSpPr txBox="1">
            <a:spLocks noChangeArrowheads="1"/>
          </p:cNvSpPr>
          <p:nvPr/>
        </p:nvSpPr>
        <p:spPr bwMode="auto">
          <a:xfrm>
            <a:off x="7740650" y="1341438"/>
            <a:ext cx="12954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sp>
        <p:nvSpPr>
          <p:cNvPr id="23559" name="Rectangle 8"/>
          <p:cNvSpPr>
            <a:spLocks noGrp="1"/>
          </p:cNvSpPr>
          <p:nvPr>
            <p:ph type="title" idx="4294967295"/>
          </p:nvPr>
        </p:nvSpPr>
        <p:spPr>
          <a:xfrm>
            <a:off x="0" y="116632"/>
            <a:ext cx="91440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Национальная безопасность и правоохранительная деятельность</a:t>
            </a:r>
            <a:r>
              <a:rPr lang="ru-RU" sz="4000" b="1" dirty="0" smtClean="0"/>
              <a:t> </a:t>
            </a:r>
            <a:br>
              <a:rPr lang="ru-RU" sz="4000" b="1" dirty="0" smtClean="0"/>
            </a:br>
            <a:endParaRPr lang="ru-RU" sz="40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4581" name="Прямоугольник 4"/>
          <p:cNvSpPr>
            <a:spLocks noChangeArrowheads="1"/>
          </p:cNvSpPr>
          <p:nvPr/>
        </p:nvSpPr>
        <p:spPr bwMode="auto">
          <a:xfrm>
            <a:off x="2268538" y="333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579" name="Диаграмма 5"/>
          <p:cNvGraphicFramePr>
            <a:graphicFrameLocks/>
          </p:cNvGraphicFramePr>
          <p:nvPr/>
        </p:nvGraphicFramePr>
        <p:xfrm>
          <a:off x="0" y="1124744"/>
          <a:ext cx="9129713" cy="5733256"/>
        </p:xfrm>
        <a:graphic>
          <a:graphicData uri="http://schemas.openxmlformats.org/presentationml/2006/ole">
            <p:oleObj spid="_x0000_s24579" name="Worksheet" r:id="rId3" imgW="9403188" imgH="5905428" progId="Excel.Sheet.8">
              <p:embed/>
            </p:oleObj>
          </a:graphicData>
        </a:graphic>
      </p:graphicFrame>
      <p:sp>
        <p:nvSpPr>
          <p:cNvPr id="24582" name="TextBox 1"/>
          <p:cNvSpPr txBox="1">
            <a:spLocks noChangeArrowheads="1"/>
          </p:cNvSpPr>
          <p:nvPr/>
        </p:nvSpPr>
        <p:spPr bwMode="auto">
          <a:xfrm>
            <a:off x="7848600" y="1412875"/>
            <a:ext cx="1295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sp>
        <p:nvSpPr>
          <p:cNvPr id="24583" name="Rectangle 8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Национальная   экономика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5605" name="Прямоугольник 4"/>
          <p:cNvSpPr>
            <a:spLocks noChangeArrowheads="1"/>
          </p:cNvSpPr>
          <p:nvPr/>
        </p:nvSpPr>
        <p:spPr bwMode="auto">
          <a:xfrm>
            <a:off x="2051050" y="333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603" name="Диаграмма 5"/>
          <p:cNvGraphicFramePr>
            <a:graphicFrameLocks/>
          </p:cNvGraphicFramePr>
          <p:nvPr/>
        </p:nvGraphicFramePr>
        <p:xfrm>
          <a:off x="0" y="1196975"/>
          <a:ext cx="9036050" cy="5661025"/>
        </p:xfrm>
        <a:graphic>
          <a:graphicData uri="http://schemas.openxmlformats.org/presentationml/2006/ole">
            <p:oleObj spid="_x0000_s25603" name="Worksheet" r:id="rId3" imgW="9517326" imgH="5996868" progId="Excel.Sheet.8">
              <p:embed/>
            </p:oleObj>
          </a:graphicData>
        </a:graphic>
      </p:graphicFrame>
      <p:sp>
        <p:nvSpPr>
          <p:cNvPr id="25606" name="TextBox 1"/>
          <p:cNvSpPr txBox="1">
            <a:spLocks noChangeArrowheads="1"/>
          </p:cNvSpPr>
          <p:nvPr/>
        </p:nvSpPr>
        <p:spPr bwMode="auto">
          <a:xfrm>
            <a:off x="7667625" y="1412875"/>
            <a:ext cx="129698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sp>
        <p:nvSpPr>
          <p:cNvPr id="25607" name="Rectangle 9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2474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Жилищно-коммунальное хозяйство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6629" name="Прямоугольник 4"/>
          <p:cNvSpPr>
            <a:spLocks noChangeArrowheads="1"/>
          </p:cNvSpPr>
          <p:nvPr/>
        </p:nvSpPr>
        <p:spPr bwMode="auto">
          <a:xfrm>
            <a:off x="3563938" y="333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627" name="Диаграмма 5"/>
          <p:cNvGraphicFramePr>
            <a:graphicFrameLocks/>
          </p:cNvGraphicFramePr>
          <p:nvPr/>
        </p:nvGraphicFramePr>
        <p:xfrm>
          <a:off x="0" y="1196752"/>
          <a:ext cx="9174163" cy="5591398"/>
        </p:xfrm>
        <a:graphic>
          <a:graphicData uri="http://schemas.openxmlformats.org/presentationml/2006/ole">
            <p:oleObj spid="_x0000_s26627" name="Worksheet" r:id="rId3" imgW="9296400" imgH="5829300" progId="Excel.Sheet.8">
              <p:embed/>
            </p:oleObj>
          </a:graphicData>
        </a:graphic>
      </p:graphicFrame>
      <p:sp>
        <p:nvSpPr>
          <p:cNvPr id="26630" name="TextBox 1"/>
          <p:cNvSpPr txBox="1">
            <a:spLocks noChangeArrowheads="1"/>
          </p:cNvSpPr>
          <p:nvPr/>
        </p:nvSpPr>
        <p:spPr bwMode="auto">
          <a:xfrm>
            <a:off x="7740650" y="1268413"/>
            <a:ext cx="12954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sp>
        <p:nvSpPr>
          <p:cNvPr id="26631" name="Rectangle 8"/>
          <p:cNvSpPr>
            <a:spLocks noGrp="1"/>
          </p:cNvSpPr>
          <p:nvPr>
            <p:ph type="title" idx="4294967295"/>
          </p:nvPr>
        </p:nvSpPr>
        <p:spPr>
          <a:xfrm>
            <a:off x="179512" y="0"/>
            <a:ext cx="8964488" cy="1052736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Образование</a:t>
            </a:r>
            <a:br>
              <a:rPr lang="ru-RU" sz="2400" b="1" dirty="0" smtClean="0">
                <a:solidFill>
                  <a:schemeClr val="tx2"/>
                </a:solidFill>
              </a:rPr>
            </a:br>
            <a:endParaRPr lang="ru-RU" sz="24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7653" name="Прямоугольник 4"/>
          <p:cNvSpPr>
            <a:spLocks noChangeArrowheads="1"/>
          </p:cNvSpPr>
          <p:nvPr/>
        </p:nvSpPr>
        <p:spPr bwMode="auto">
          <a:xfrm>
            <a:off x="2916238" y="333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651" name="Диаграмма 5"/>
          <p:cNvGraphicFramePr>
            <a:graphicFrameLocks/>
          </p:cNvGraphicFramePr>
          <p:nvPr/>
        </p:nvGraphicFramePr>
        <p:xfrm>
          <a:off x="1" y="1196974"/>
          <a:ext cx="9174162" cy="5661026"/>
        </p:xfrm>
        <a:graphic>
          <a:graphicData uri="http://schemas.openxmlformats.org/presentationml/2006/ole">
            <p:oleObj spid="_x0000_s27651" name="Worksheet" r:id="rId3" imgW="9471714" imgH="5638872" progId="Excel.Sheet.8">
              <p:embed/>
            </p:oleObj>
          </a:graphicData>
        </a:graphic>
      </p:graphicFrame>
      <p:sp>
        <p:nvSpPr>
          <p:cNvPr id="27654" name="TextBox 1"/>
          <p:cNvSpPr txBox="1">
            <a:spLocks noChangeArrowheads="1"/>
          </p:cNvSpPr>
          <p:nvPr/>
        </p:nvSpPr>
        <p:spPr bwMode="auto">
          <a:xfrm>
            <a:off x="7740650" y="1341438"/>
            <a:ext cx="12954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sp>
        <p:nvSpPr>
          <p:cNvPr id="27655" name="Rectangle 8"/>
          <p:cNvSpPr>
            <a:spLocks noGrp="1"/>
          </p:cNvSpPr>
          <p:nvPr>
            <p:ph type="title" idx="4294967295"/>
          </p:nvPr>
        </p:nvSpPr>
        <p:spPr>
          <a:xfrm>
            <a:off x="179512" y="188640"/>
            <a:ext cx="8964488" cy="720080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Социальная политика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8677" name="Прямоугольник 4"/>
          <p:cNvSpPr>
            <a:spLocks noChangeArrowheads="1"/>
          </p:cNvSpPr>
          <p:nvPr/>
        </p:nvSpPr>
        <p:spPr bwMode="auto">
          <a:xfrm>
            <a:off x="2124075" y="333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675" name="Диаграмма 5"/>
          <p:cNvGraphicFramePr>
            <a:graphicFrameLocks/>
          </p:cNvGraphicFramePr>
          <p:nvPr/>
        </p:nvGraphicFramePr>
        <p:xfrm>
          <a:off x="0" y="1268760"/>
          <a:ext cx="9144000" cy="5589240"/>
        </p:xfrm>
        <a:graphic>
          <a:graphicData uri="http://schemas.openxmlformats.org/presentationml/2006/ole">
            <p:oleObj spid="_x0000_s28675" name="Worksheet" r:id="rId3" imgW="9364926" imgH="5913192" progId="Excel.Sheet.8">
              <p:embed/>
            </p:oleObj>
          </a:graphicData>
        </a:graphic>
      </p:graphicFrame>
      <p:sp>
        <p:nvSpPr>
          <p:cNvPr id="28678" name="Rectangle 7"/>
          <p:cNvSpPr>
            <a:spLocks noGrp="1"/>
          </p:cNvSpPr>
          <p:nvPr>
            <p:ph type="title" idx="4294967295"/>
          </p:nvPr>
        </p:nvSpPr>
        <p:spPr>
          <a:xfrm>
            <a:off x="0" y="116632"/>
            <a:ext cx="9144000" cy="93610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Физическая культура и спорт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395536" y="704088"/>
            <a:ext cx="8291264" cy="780696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</a:rPr>
              <a:t>Исполнение по муниципальным программам</a:t>
            </a:r>
          </a:p>
        </p:txBody>
      </p:sp>
      <p:graphicFrame>
        <p:nvGraphicFramePr>
          <p:cNvPr id="30818" name="Group 98"/>
          <p:cNvGraphicFramePr>
            <a:graphicFrameLocks noGrp="1"/>
          </p:cNvGraphicFramePr>
          <p:nvPr>
            <p:ph idx="1"/>
          </p:nvPr>
        </p:nvGraphicFramePr>
        <p:xfrm>
          <a:off x="323528" y="1556792"/>
          <a:ext cx="8568951" cy="4727519"/>
        </p:xfrm>
        <a:graphic>
          <a:graphicData uri="http://schemas.openxmlformats.org/drawingml/2006/table">
            <a:tbl>
              <a:tblPr/>
              <a:tblGrid>
                <a:gridCol w="3444771"/>
                <a:gridCol w="1344493"/>
                <a:gridCol w="1031534"/>
                <a:gridCol w="947954"/>
                <a:gridCol w="791892"/>
                <a:gridCol w="1008307"/>
              </a:tblGrid>
              <a:tr h="110501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Первоначальный план на </a:t>
                      </a: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полугодие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1 </a:t>
                      </a: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полугодие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года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 за 1 </a:t>
                      </a: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полугодие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года 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 от уточненного плана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588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 «Поддержка малого и среднего предпринимательства в муниципальном образовании «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Приморско-Куйский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сельсовет» Ненецкого автономного округа на 2018 год»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347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"Благоустройство территории МО "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Приморско-Куйский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сельсовет" НАО на </a:t>
                      </a: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год»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328,3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973,6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806,9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- 166,7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82,9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314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 программа «Старшее поколение на 2018 год» 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45,0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000" b="1" i="1" dirty="0" smtClean="0">
                <a:solidFill>
                  <a:schemeClr val="tx2"/>
                </a:solidFill>
              </a:rPr>
              <a:t>Размер муниципального долга </a:t>
            </a:r>
            <a:r>
              <a:rPr lang="ru-RU" altLang="ru-RU" sz="3000" b="1" i="1" smtClean="0">
                <a:solidFill>
                  <a:schemeClr val="tx2"/>
                </a:solidFill>
              </a:rPr>
              <a:t>на </a:t>
            </a:r>
            <a:r>
              <a:rPr lang="ru-RU" altLang="ru-RU" sz="3000" b="1" i="1" smtClean="0">
                <a:solidFill>
                  <a:schemeClr val="tx2"/>
                </a:solidFill>
              </a:rPr>
              <a:t>01.07.2018</a:t>
            </a:r>
            <a:endParaRPr lang="ru-RU" sz="3000" b="1" i="1" dirty="0" smtClean="0">
              <a:solidFill>
                <a:schemeClr val="tx2"/>
              </a:solidFill>
            </a:endParaRPr>
          </a:p>
        </p:txBody>
      </p:sp>
      <p:sp>
        <p:nvSpPr>
          <p:cNvPr id="29698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chemeClr val="tx2"/>
                </a:solidFill>
                <a:latin typeface="Times New Roman" pitchFamily="18" charset="0"/>
              </a:rPr>
              <a:t>Муниципальный долг Муниципального образования «Приморско-Куйский сельсовет» Ненецкого автономного округа отсутствует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4578350" y="260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endParaRPr lang="ru-RU" b="1" i="1">
              <a:solidFill>
                <a:schemeClr val="tx2"/>
              </a:solidFill>
            </a:endParaRPr>
          </a:p>
        </p:txBody>
      </p:sp>
      <p:sp>
        <p:nvSpPr>
          <p:cNvPr id="14339" name="TextBox 1"/>
          <p:cNvSpPr txBox="1">
            <a:spLocks noChangeArrowheads="1"/>
          </p:cNvSpPr>
          <p:nvPr/>
        </p:nvSpPr>
        <p:spPr bwMode="auto">
          <a:xfrm>
            <a:off x="7848600" y="765175"/>
            <a:ext cx="1295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   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graphicFrame>
        <p:nvGraphicFramePr>
          <p:cNvPr id="14406" name="Group 70"/>
          <p:cNvGraphicFramePr>
            <a:graphicFrameLocks noGrp="1"/>
          </p:cNvGraphicFramePr>
          <p:nvPr/>
        </p:nvGraphicFramePr>
        <p:xfrm>
          <a:off x="179511" y="1052736"/>
          <a:ext cx="8856986" cy="5505947"/>
        </p:xfrm>
        <a:graphic>
          <a:graphicData uri="http://schemas.openxmlformats.org/drawingml/2006/table">
            <a:tbl>
              <a:tblPr/>
              <a:tblGrid>
                <a:gridCol w="2441041"/>
                <a:gridCol w="1429238"/>
                <a:gridCol w="1414141"/>
                <a:gridCol w="1215464"/>
                <a:gridCol w="1285692"/>
                <a:gridCol w="1071410"/>
              </a:tblGrid>
              <a:tr h="128485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Первоначальный план на 1 полугодие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года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1 полугодие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года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 за 1 полугодие 2018 года 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 от уточненного плана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7657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Остаток средств по состоянию на 01.01.2018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215,5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37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– всего 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17 829,8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18 958,1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18 085,6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- 872,5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95,4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375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– всего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17 829,8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19 173,6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17 978,1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- 1 195,5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93,8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7657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Дефицит (-), профицит (+)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- 215,5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+ 107,5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7657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Остаток средств по состоянию на 01.07.2018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323,0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00" name="Rectangle 6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algn="ctr"/>
            <a:r>
              <a:rPr lang="ru-RU" sz="2300" b="1" dirty="0" smtClean="0">
                <a:solidFill>
                  <a:schemeClr val="tx2"/>
                </a:solidFill>
              </a:rPr>
              <a:t>Исполнение по основным параметрам местного бюджета за 1 полугодие 2018 года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620713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1258888" y="333375"/>
            <a:ext cx="2365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 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TextBox 1"/>
          <p:cNvSpPr txBox="1">
            <a:spLocks noChangeArrowheads="1"/>
          </p:cNvSpPr>
          <p:nvPr/>
        </p:nvSpPr>
        <p:spPr bwMode="auto">
          <a:xfrm>
            <a:off x="8243888" y="692150"/>
            <a:ext cx="1295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graphicFrame>
        <p:nvGraphicFramePr>
          <p:cNvPr id="15526" name="Group 166"/>
          <p:cNvGraphicFramePr>
            <a:graphicFrameLocks noGrp="1"/>
          </p:cNvGraphicFramePr>
          <p:nvPr/>
        </p:nvGraphicFramePr>
        <p:xfrm>
          <a:off x="0" y="1029863"/>
          <a:ext cx="9143999" cy="5878567"/>
        </p:xfrm>
        <a:graphic>
          <a:graphicData uri="http://schemas.openxmlformats.org/drawingml/2006/table">
            <a:tbl>
              <a:tblPr/>
              <a:tblGrid>
                <a:gridCol w="2414239"/>
                <a:gridCol w="1220080"/>
                <a:gridCol w="1313477"/>
                <a:gridCol w="1570316"/>
                <a:gridCol w="1575532"/>
                <a:gridCol w="1050355"/>
              </a:tblGrid>
              <a:tr h="54033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дохода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Первоначальный план на  полугодие  2018 года</a:t>
                      </a: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 1 полугодие 2018 года</a:t>
                      </a: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 за 1 полугодие 2018  года </a:t>
                      </a: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 от уточненного плана</a:t>
                      </a: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kumimoji="0" lang="ru-RU" alt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97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– всего, в т.ч.: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17 829,8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18 958,1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18 085,6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- 872,5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95,4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96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доходы, в т.ч.: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2 707,5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3 439,1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3 997,4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558,3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116,2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918,2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982,3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107,0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3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349,6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420,1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900,5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480,4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214,4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97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 по подакцизным товарам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178,5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178,5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175,2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- 3,3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98,2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3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- 4,1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86,3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97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313,7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544,7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555,7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102,0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97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102,7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82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667,6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665,0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686,9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103,2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96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 от компенсации затрат государства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273,0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601,6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589,5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- 12,1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98,0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96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66,0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66,0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4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2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поступления, в т.ч.: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15 122,3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15 519,0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14 088,2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- 1 430,8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97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7 418,4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7 417,9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7 090,5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- 327,4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95,6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97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166,6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97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567,4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567,4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167,4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- 400,0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3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межбюджетные трансферты</a:t>
                      </a:r>
                      <a:endParaRPr kumimoji="0" lang="ru-RU" alt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7 136,5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7 357,6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6 820,8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- 536,8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92,7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9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Возврат остатков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518" name="Прямоугольник 4"/>
          <p:cNvSpPr>
            <a:spLocks noChangeArrowheads="1"/>
          </p:cNvSpPr>
          <p:nvPr/>
        </p:nvSpPr>
        <p:spPr bwMode="auto">
          <a:xfrm>
            <a:off x="755650" y="188913"/>
            <a:ext cx="7272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19" name="Rectangle 160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548680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</a:rPr>
              <a:t>Исполнение местного бюджета в разрезе доходных источников за 2017 год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413" name="Прямоугольник 4"/>
          <p:cNvSpPr>
            <a:spLocks noChangeArrowheads="1"/>
          </p:cNvSpPr>
          <p:nvPr/>
        </p:nvSpPr>
        <p:spPr bwMode="auto">
          <a:xfrm>
            <a:off x="971550" y="333375"/>
            <a:ext cx="7272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411" name="Диаграмма 5"/>
          <p:cNvGraphicFramePr>
            <a:graphicFrameLocks/>
          </p:cNvGraphicFramePr>
          <p:nvPr/>
        </p:nvGraphicFramePr>
        <p:xfrm>
          <a:off x="0" y="1124744"/>
          <a:ext cx="9144000" cy="5588794"/>
        </p:xfrm>
        <a:graphic>
          <a:graphicData uri="http://schemas.openxmlformats.org/presentationml/2006/ole">
            <p:oleObj spid="_x0000_s17411" name="Worksheet" r:id="rId3" imgW="7726788" imgH="5966460" progId="Excel.Sheet.8">
              <p:embed/>
            </p:oleObj>
          </a:graphicData>
        </a:graphic>
      </p:graphicFrame>
      <p:sp>
        <p:nvSpPr>
          <p:cNvPr id="17414" name="Rectangle 7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2474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Исполнение в структуре доходных источников за 1 полугодие 2018 года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268413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8437" name="Прямоугольник 4"/>
          <p:cNvSpPr>
            <a:spLocks noChangeArrowheads="1"/>
          </p:cNvSpPr>
          <p:nvPr/>
        </p:nvSpPr>
        <p:spPr bwMode="auto">
          <a:xfrm>
            <a:off x="0" y="333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5" name="Диаграмма 5"/>
          <p:cNvGraphicFramePr>
            <a:graphicFrameLocks/>
          </p:cNvGraphicFramePr>
          <p:nvPr/>
        </p:nvGraphicFramePr>
        <p:xfrm>
          <a:off x="1" y="1340767"/>
          <a:ext cx="9144000" cy="5517233"/>
        </p:xfrm>
        <a:graphic>
          <a:graphicData uri="http://schemas.openxmlformats.org/presentationml/2006/ole">
            <p:oleObj spid="_x0000_s18435" name="Worksheet" r:id="rId3" imgW="9624114" imgH="5913192" progId="Excel.Sheet.8">
              <p:embed/>
            </p:oleObj>
          </a:graphicData>
        </a:graphic>
      </p:graphicFrame>
      <p:sp>
        <p:nvSpPr>
          <p:cNvPr id="18438" name="TextBox 1"/>
          <p:cNvSpPr txBox="1">
            <a:spLocks noChangeArrowheads="1"/>
          </p:cNvSpPr>
          <p:nvPr/>
        </p:nvSpPr>
        <p:spPr bwMode="auto">
          <a:xfrm>
            <a:off x="7848600" y="1196975"/>
            <a:ext cx="1295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sp>
        <p:nvSpPr>
          <p:cNvPr id="18439" name="Rectangle 8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96752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Исполнение в структуре налоговых и неналоговых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smtClean="0">
                <a:solidFill>
                  <a:schemeClr val="tx2"/>
                </a:solidFill>
              </a:rPr>
              <a:t>доходов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smtClean="0">
                <a:solidFill>
                  <a:schemeClr val="tx2"/>
                </a:solidFill>
              </a:rPr>
              <a:t>местного бюджета за 1 полугодие 2018 года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3"/>
          <p:cNvSpPr>
            <a:spLocks noChangeArrowheads="1"/>
          </p:cNvSpPr>
          <p:nvPr/>
        </p:nvSpPr>
        <p:spPr bwMode="auto">
          <a:xfrm>
            <a:off x="1547813" y="3333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1" i="1">
              <a:solidFill>
                <a:schemeClr val="tx2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9459" name="TextBox 1"/>
          <p:cNvSpPr txBox="1">
            <a:spLocks noChangeArrowheads="1"/>
          </p:cNvSpPr>
          <p:nvPr/>
        </p:nvSpPr>
        <p:spPr bwMode="auto">
          <a:xfrm>
            <a:off x="7848600" y="1268413"/>
            <a:ext cx="12954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graphicFrame>
        <p:nvGraphicFramePr>
          <p:cNvPr id="19560" name="Group 104"/>
          <p:cNvGraphicFramePr>
            <a:graphicFrameLocks noGrp="1"/>
          </p:cNvGraphicFramePr>
          <p:nvPr/>
        </p:nvGraphicFramePr>
        <p:xfrm>
          <a:off x="0" y="1484782"/>
          <a:ext cx="9144000" cy="5373217"/>
        </p:xfrm>
        <a:graphic>
          <a:graphicData uri="http://schemas.openxmlformats.org/drawingml/2006/table">
            <a:tbl>
              <a:tblPr/>
              <a:tblGrid>
                <a:gridCol w="2516131"/>
                <a:gridCol w="1320243"/>
                <a:gridCol w="1155212"/>
                <a:gridCol w="1567789"/>
                <a:gridCol w="1350328"/>
                <a:gridCol w="1234297"/>
              </a:tblGrid>
              <a:tr h="98746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расхода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Первоначальный план на 1 полугодие 2018 года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 план на 1 полугодие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года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 за 1 полугодие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2018  года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 от уточненного плана</a:t>
                      </a: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54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17 829,8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19 173,6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17 978,1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1 195,5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93,8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67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3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9 215,1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9 645,5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9 588,9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- 56,6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3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142,9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142,9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57,8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- 85,1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96,0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482,5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474,4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- 8,1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98,3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3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401,7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823,8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797,5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- 26,3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96,8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05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2 077,3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5 317,0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5 028,1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- 288,9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94,6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79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104,9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104,9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3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1 038,0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2 554,5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1 824,0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- 730,3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71,4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3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102,5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102,5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alt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alt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58" name="Rectangle 104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24744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400" b="1" i="1" dirty="0" smtClean="0">
                <a:solidFill>
                  <a:schemeClr val="tx2"/>
                </a:solidFill>
              </a:rPr>
              <a:t>Исполнение по расходам местного бюджета за 1 полугодие 2018 года</a:t>
            </a:r>
            <a:r>
              <a:rPr lang="ru-RU" sz="4000" b="1" i="1" dirty="0" smtClean="0">
                <a:solidFill>
                  <a:schemeClr val="tx2"/>
                </a:solidFill>
              </a:rPr>
              <a:t/>
            </a:r>
            <a:br>
              <a:rPr lang="ru-RU" sz="4000" b="1" i="1" dirty="0" smtClean="0">
                <a:solidFill>
                  <a:schemeClr val="tx2"/>
                </a:solidFill>
              </a:rPr>
            </a:br>
            <a:endParaRPr lang="ru-RU" sz="4000" b="1" i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0485" name="Прямоугольник 4"/>
          <p:cNvSpPr>
            <a:spLocks noChangeArrowheads="1"/>
          </p:cNvSpPr>
          <p:nvPr/>
        </p:nvSpPr>
        <p:spPr bwMode="auto">
          <a:xfrm>
            <a:off x="1835150" y="333375"/>
            <a:ext cx="5976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483" name="Диаграмма 5"/>
          <p:cNvGraphicFramePr>
            <a:graphicFrameLocks/>
          </p:cNvGraphicFramePr>
          <p:nvPr/>
        </p:nvGraphicFramePr>
        <p:xfrm>
          <a:off x="0" y="1196975"/>
          <a:ext cx="9144000" cy="5662613"/>
        </p:xfrm>
        <a:graphic>
          <a:graphicData uri="http://schemas.openxmlformats.org/presentationml/2006/ole">
            <p:oleObj spid="_x0000_s20483" name="Worksheet" r:id="rId3" imgW="9403188" imgH="5730312" progId="Excel.Sheet.8">
              <p:embed/>
            </p:oleObj>
          </a:graphicData>
        </a:graphic>
      </p:graphicFrame>
      <p:sp>
        <p:nvSpPr>
          <p:cNvPr id="20486" name="Rectangle 8"/>
          <p:cNvSpPr>
            <a:spLocks noGrp="1"/>
          </p:cNvSpPr>
          <p:nvPr>
            <p:ph type="title" idx="4294967295"/>
          </p:nvPr>
        </p:nvSpPr>
        <p:spPr>
          <a:xfrm>
            <a:off x="0" y="116632"/>
            <a:ext cx="9144000" cy="93610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</a:rPr>
              <a:t>Исполнение в структуре расходов за 1 полугодие 2018 года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aphicFrame>
        <p:nvGraphicFramePr>
          <p:cNvPr id="29739" name="Group 43"/>
          <p:cNvGraphicFramePr>
            <a:graphicFrameLocks noGrp="1"/>
          </p:cNvGraphicFramePr>
          <p:nvPr/>
        </p:nvGraphicFramePr>
        <p:xfrm>
          <a:off x="0" y="1125538"/>
          <a:ext cx="9144000" cy="5596831"/>
        </p:xfrm>
        <a:graphic>
          <a:graphicData uri="http://schemas.openxmlformats.org/drawingml/2006/table">
            <a:tbl>
              <a:tblPr/>
              <a:tblGrid>
                <a:gridCol w="4932363"/>
                <a:gridCol w="2087562"/>
                <a:gridCol w="2124075"/>
              </a:tblGrid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Уточнённый план на 1 полугодие 2018 года 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за 1 полугодие 2018 года 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9 645,5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9 588,9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36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1 275,2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1 275,2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1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1 039,2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1 039,2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6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6 396,1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6 395,6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проведения выборов и референдумов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Резервные фонды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общегосударственные вопросы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44" name="Прямоугольник 5"/>
          <p:cNvSpPr>
            <a:spLocks noChangeArrowheads="1"/>
          </p:cNvSpPr>
          <p:nvPr/>
        </p:nvSpPr>
        <p:spPr bwMode="auto">
          <a:xfrm>
            <a:off x="2195513" y="333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45" name="TextBox 1"/>
          <p:cNvSpPr txBox="1">
            <a:spLocks noChangeArrowheads="1"/>
          </p:cNvSpPr>
          <p:nvPr/>
        </p:nvSpPr>
        <p:spPr bwMode="auto">
          <a:xfrm>
            <a:off x="7740650" y="692150"/>
            <a:ext cx="1295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sp>
        <p:nvSpPr>
          <p:cNvPr id="21546" name="Rectangle 43"/>
          <p:cNvSpPr>
            <a:spLocks noGrp="1"/>
          </p:cNvSpPr>
          <p:nvPr>
            <p:ph type="title" idx="4294967295"/>
          </p:nvPr>
        </p:nvSpPr>
        <p:spPr>
          <a:xfrm>
            <a:off x="0" y="188640"/>
            <a:ext cx="9144000" cy="792088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Общегосударственные вопросы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H="1"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2533" name="Прямоугольник 4"/>
          <p:cNvSpPr>
            <a:spLocks noChangeArrowheads="1"/>
          </p:cNvSpPr>
          <p:nvPr/>
        </p:nvSpPr>
        <p:spPr bwMode="auto">
          <a:xfrm>
            <a:off x="2627313" y="3333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531" name="Диаграмма 8"/>
          <p:cNvGraphicFramePr>
            <a:graphicFrameLocks/>
          </p:cNvGraphicFramePr>
          <p:nvPr/>
        </p:nvGraphicFramePr>
        <p:xfrm>
          <a:off x="0" y="1196751"/>
          <a:ext cx="9161463" cy="5661249"/>
        </p:xfrm>
        <a:graphic>
          <a:graphicData uri="http://schemas.openxmlformats.org/presentationml/2006/ole">
            <p:oleObj spid="_x0000_s22531" name="Worksheet" r:id="rId3" imgW="9296400" imgH="5638872" progId="Excel.Sheet.8">
              <p:embed/>
            </p:oleObj>
          </a:graphicData>
        </a:graphic>
      </p:graphicFrame>
      <p:sp>
        <p:nvSpPr>
          <p:cNvPr id="22534" name="TextBox 1"/>
          <p:cNvSpPr txBox="1">
            <a:spLocks noChangeArrowheads="1"/>
          </p:cNvSpPr>
          <p:nvPr/>
        </p:nvSpPr>
        <p:spPr bwMode="auto">
          <a:xfrm>
            <a:off x="7848600" y="1341438"/>
            <a:ext cx="12954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i="1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100">
                <a:latin typeface="Calibri" pitchFamily="34" charset="0"/>
              </a:rPr>
              <a:t>.</a:t>
            </a:r>
          </a:p>
        </p:txBody>
      </p:sp>
      <p:sp>
        <p:nvSpPr>
          <p:cNvPr id="22535" name="Rectangle 8"/>
          <p:cNvSpPr>
            <a:spLocks noGrp="1"/>
          </p:cNvSpPr>
          <p:nvPr>
            <p:ph type="title" idx="4294967295"/>
          </p:nvPr>
        </p:nvSpPr>
        <p:spPr>
          <a:xfrm>
            <a:off x="323528" y="0"/>
            <a:ext cx="8640960" cy="112474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Национальная оборона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1443</TotalTime>
  <Words>822</Words>
  <Application>Microsoft Office PowerPoint</Application>
  <PresentationFormat>Экран (4:3)</PresentationFormat>
  <Paragraphs>305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Поток</vt:lpstr>
      <vt:lpstr>Worksheet</vt:lpstr>
      <vt:lpstr>Лист Microsoft Office Excel 97-2003</vt:lpstr>
      <vt:lpstr>Исполнение местного бюджета за 1 полугодие 2018 года (Утверждено Постановлением Администрации МО «Приморско-Куйский сельсовет» НАО № 132 от 16.07.2018)</vt:lpstr>
      <vt:lpstr>Исполнение по основным параметрам местного бюджета за 1 полугодие 2018 года</vt:lpstr>
      <vt:lpstr>Исполнение местного бюджета в разрезе доходных источников за 2017 год</vt:lpstr>
      <vt:lpstr>Исполнение в структуре доходных источников за 1 полугодие 2018 года</vt:lpstr>
      <vt:lpstr>Исполнение в структуре налоговых и неналоговых доходов местного бюджета за 1 полугодие 2018 года</vt:lpstr>
      <vt:lpstr>Исполнение по расходам местного бюджета за 1 полугодие 2018 года </vt:lpstr>
      <vt:lpstr>Исполнение в структуре расходов за 1 полугодие 2018 года</vt:lpstr>
      <vt:lpstr>Общегосударственные вопросы</vt:lpstr>
      <vt:lpstr>Национальная оборона</vt:lpstr>
      <vt:lpstr>Национальная безопасность и правоохранительная деятельность  </vt:lpstr>
      <vt:lpstr>Национальная   экономика</vt:lpstr>
      <vt:lpstr>Жилищно-коммунальное хозяйство</vt:lpstr>
      <vt:lpstr>Образование </vt:lpstr>
      <vt:lpstr>Социальная политика</vt:lpstr>
      <vt:lpstr>Физическая культура и спорт</vt:lpstr>
      <vt:lpstr>Исполнение по муниципальным программам</vt:lpstr>
      <vt:lpstr>Размер муниципального долга на 01.07.2018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Пользователь</cp:lastModifiedBy>
  <cp:revision>279</cp:revision>
  <dcterms:created xsi:type="dcterms:W3CDTF">2016-02-12T02:25:46Z</dcterms:created>
  <dcterms:modified xsi:type="dcterms:W3CDTF">2019-02-26T13:08:35Z</dcterms:modified>
</cp:coreProperties>
</file>